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13"/>
  </p:notesMasterIdLst>
  <p:sldIdLst>
    <p:sldId id="1110" r:id="rId2"/>
    <p:sldId id="1120" r:id="rId3"/>
    <p:sldId id="1125" r:id="rId4"/>
    <p:sldId id="1111" r:id="rId5"/>
    <p:sldId id="1107" r:id="rId6"/>
    <p:sldId id="1121" r:id="rId7"/>
    <p:sldId id="1122" r:id="rId8"/>
    <p:sldId id="1123" r:id="rId9"/>
    <p:sldId id="1124" r:id="rId10"/>
    <p:sldId id="1126" r:id="rId11"/>
    <p:sldId id="1119" r:id="rId12"/>
  </p:sldIdLst>
  <p:sldSz cx="12192000" cy="68580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T Sans" panose="020B0604020202020204" charset="-52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TT Positive" panose="020B060402020202020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13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Ponomareva" initials="EP" lastIdx="55" clrIdx="0">
    <p:extLst>
      <p:ext uri="{19B8F6BF-5375-455C-9EA6-DF929625EA0E}">
        <p15:presenceInfo xmlns:p15="http://schemas.microsoft.com/office/powerpoint/2012/main" userId="S-1-5-21-1023191730-727829927-3985050192-36552" providerId="AD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  <p:cmAuthor id="3" name="Roman Chaplygin" initials="RC" lastIdx="14" clrIdx="2">
    <p:extLst>
      <p:ext uri="{19B8F6BF-5375-455C-9EA6-DF929625EA0E}">
        <p15:presenceInfo xmlns:p15="http://schemas.microsoft.com/office/powerpoint/2012/main" userId="Roman Chaplygin" providerId="None"/>
      </p:ext>
    </p:extLst>
  </p:cmAuthor>
  <p:cmAuthor id="4" name="Anna Luchnik" initials="AL" lastIdx="1" clrIdx="3">
    <p:extLst>
      <p:ext uri="{19B8F6BF-5375-455C-9EA6-DF929625EA0E}">
        <p15:presenceInfo xmlns:p15="http://schemas.microsoft.com/office/powerpoint/2012/main" userId="df1327af89db5491" providerId="Windows Live"/>
      </p:ext>
    </p:extLst>
  </p:cmAuthor>
  <p:cmAuthor id="5" name="Roman Chaplygin" initials="RC [2]" lastIdx="22" clrIdx="4">
    <p:extLst>
      <p:ext uri="{19B8F6BF-5375-455C-9EA6-DF929625EA0E}">
        <p15:presenceInfo xmlns:p15="http://schemas.microsoft.com/office/powerpoint/2012/main" userId="b376bf0cc0d206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E5EAF6"/>
    <a:srgbClr val="EA3F33"/>
    <a:srgbClr val="797979"/>
    <a:srgbClr val="222221"/>
    <a:srgbClr val="FFFFFF"/>
    <a:srgbClr val="FF8780"/>
    <a:srgbClr val="595959"/>
    <a:srgbClr val="F5F5F5"/>
    <a:srgbClr val="EE6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5" autoAdjust="0"/>
    <p:restoredTop sz="87129" autoAdjust="0"/>
  </p:normalViewPr>
  <p:slideViewPr>
    <p:cSldViewPr snapToGrid="0" showGuides="1">
      <p:cViewPr varScale="1">
        <p:scale>
          <a:sx n="111" d="100"/>
          <a:sy n="111" d="100"/>
        </p:scale>
        <p:origin x="690" y="102"/>
      </p:cViewPr>
      <p:guideLst>
        <p:guide pos="3817"/>
        <p:guide orient="horz" pos="13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1B6AB-B694-4E86-8873-690B1D1AAE4C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A2E60-5E3E-4AAB-B5EC-6CA89797E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5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вся эта история о КБ и </a:t>
            </a:r>
            <a:r>
              <a:rPr lang="ru-RU" dirty="0" err="1"/>
              <a:t>преза</a:t>
            </a:r>
            <a:r>
              <a:rPr lang="ru-RU" dirty="0"/>
              <a:t> в частности нацелена на то чтобы сделать эффект от Вашей ЦТ максимально положительным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A2E60-5E3E-4AAB-B5EC-6CA89797E6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8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A2E60-5E3E-4AAB-B5EC-6CA89797E6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5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+ НС были всегда, НО и с ЦТ появляются новые</a:t>
            </a:r>
            <a:r>
              <a:rPr lang="en-US" dirty="0"/>
              <a:t> </a:t>
            </a:r>
            <a:r>
              <a:rPr lang="ru-RU" dirty="0"/>
              <a:t>способы их реализации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A2E60-5E3E-4AAB-B5EC-6CA89797E6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3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подзаголовком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A9EF9B-7CB4-4A61-89B3-0F886A368A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342" y="441325"/>
            <a:ext cx="456746" cy="45674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320799" y="6193948"/>
            <a:ext cx="1534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>
                <a:solidFill>
                  <a:srgbClr val="FF0000"/>
                </a:solidFill>
                <a:latin typeface="TT Positive" panose="02000003020000060003" pitchFamily="2" charset="0"/>
              </a:rPr>
              <a:t>ptsecurity.com</a:t>
            </a:r>
            <a:endParaRPr lang="ru-RU" sz="1600" b="0" dirty="0">
              <a:solidFill>
                <a:srgbClr val="FF0000"/>
              </a:solidFill>
              <a:latin typeface="TT Positive" panose="02000003020000060003" pitchFamily="2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333647" y="6171088"/>
            <a:ext cx="2426381" cy="481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z="1600" dirty="0"/>
              <a:t>Имя Фамилия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338035" y="1291887"/>
            <a:ext cx="5913664" cy="4766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TT Positive" panose="0200000302000006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342704" y="383721"/>
            <a:ext cx="5927467" cy="1910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600"/>
              </a:lnSpc>
              <a:defRPr sz="6600" b="0">
                <a:solidFill>
                  <a:schemeClr val="tx1"/>
                </a:solidFill>
                <a:latin typeface="TT Positive" panose="02000003020000060003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23196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презентации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B3CF1F-B033-4282-AF73-E803C7C30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71714" y="2647490"/>
            <a:ext cx="9189133" cy="3327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TT Positive" panose="0200000302000006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2640265" y="898072"/>
            <a:ext cx="9220582" cy="1724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600"/>
              </a:lnSpc>
              <a:defRPr sz="6600" b="0">
                <a:solidFill>
                  <a:schemeClr val="tx1"/>
                </a:solidFill>
                <a:latin typeface="TT Positive" panose="02000003020000060003" pitchFamily="2" charset="0"/>
              </a:defRPr>
            </a:lvl1pPr>
          </a:lstStyle>
          <a:p>
            <a:r>
              <a:rPr lang="ru-RU" dirty="0"/>
              <a:t>Раздел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33826" y="6172705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dirty="0">
                <a:solidFill>
                  <a:schemeClr val="tx1"/>
                </a:solidFill>
                <a:latin typeface="TT Positive" panose="02000003020000060003" pitchFamily="2" charset="0"/>
              </a:rPr>
              <a:t>Positive Technologies</a:t>
            </a:r>
            <a:endParaRPr lang="ru-RU" sz="1600" dirty="0">
              <a:solidFill>
                <a:schemeClr val="tx1"/>
              </a:solidFill>
              <a:latin typeface="TT Positive" panose="02000003020000060003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342" y="441325"/>
            <a:ext cx="456746" cy="456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CB6866-CF8B-4AD4-B900-E1C35479EB91}"/>
              </a:ext>
            </a:extLst>
          </p:cNvPr>
          <p:cNvSpPr txBox="1"/>
          <p:nvPr userDrawn="1"/>
        </p:nvSpPr>
        <p:spPr>
          <a:xfrm>
            <a:off x="10320799" y="6193948"/>
            <a:ext cx="1534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>
                <a:solidFill>
                  <a:srgbClr val="FF0000"/>
                </a:solidFill>
                <a:latin typeface="TT Positive" panose="02000003020000060003" pitchFamily="2" charset="0"/>
              </a:rPr>
              <a:t>ptsecurity.com</a:t>
            </a:r>
            <a:endParaRPr lang="ru-RU" sz="1600" b="0" dirty="0">
              <a:solidFill>
                <a:srgbClr val="FF0000"/>
              </a:solidFill>
              <a:latin typeface="TT Positive" panose="0200000302000006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0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958CCD-5449-774F-972B-4F4CCBFCE5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475" y="441325"/>
            <a:ext cx="331614" cy="33161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4436" y="317930"/>
            <a:ext cx="10650127" cy="127433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400">
                <a:latin typeface="TT Positive" panose="02000003020000060003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104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98033E-C555-4035-A33E-8B976CD3E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16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342704" y="383721"/>
            <a:ext cx="5927467" cy="1910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600"/>
              </a:lnSpc>
              <a:defRPr sz="6600" b="0">
                <a:solidFill>
                  <a:srgbClr val="212121"/>
                </a:solidFill>
                <a:latin typeface="TT Positive" panose="02000003020000060003" pitchFamily="2" charset="0"/>
              </a:defRPr>
            </a:lvl1pPr>
          </a:lstStyle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D20B77-0491-354E-9EE8-A5EAB789EF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342" y="441325"/>
            <a:ext cx="456746" cy="4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51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06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2" r:id="rId3"/>
    <p:sldLayoutId id="214748368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Tx/>
        <a:buBlip>
          <a:blip r:embed="rId6"/>
        </a:buBlip>
        <a:defRPr lang="ru-RU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Tx/>
        <a:buBlip>
          <a:blip r:embed="rId6"/>
        </a:buBlip>
        <a:defRPr lang="ru-RU" sz="1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Tx/>
        <a:buBlip>
          <a:blip r:embed="rId6"/>
        </a:buBlip>
        <a:defRPr lang="ru-RU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Tx/>
        <a:buBlip>
          <a:blip r:embed="rId6"/>
        </a:buBlip>
        <a:defRPr lang="ru-RU" sz="11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Tx/>
        <a:buBlip>
          <a:blip r:embed="rId6"/>
        </a:buBlip>
        <a:defRPr lang="ru-RU" sz="11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3228">
          <p15:clr>
            <a:srgbClr val="F26B43"/>
          </p15:clr>
        </p15:guide>
        <p15:guide id="3" pos="4452">
          <p15:clr>
            <a:srgbClr val="F26B43"/>
          </p15:clr>
        </p15:guide>
        <p15:guide id="4" pos="2978">
          <p15:clr>
            <a:srgbClr val="F26B43"/>
          </p15:clr>
        </p15:guide>
        <p15:guide id="5" pos="1753">
          <p15:clr>
            <a:srgbClr val="F26B43"/>
          </p15:clr>
        </p15:guide>
        <p15:guide id="6" pos="1504">
          <p15:clr>
            <a:srgbClr val="F26B43"/>
          </p15:clr>
        </p15:guide>
        <p15:guide id="7" pos="7401">
          <p15:clr>
            <a:srgbClr val="F26B43"/>
          </p15:clr>
        </p15:guide>
        <p15:guide id="8" pos="6176">
          <p15:clr>
            <a:srgbClr val="F26B43"/>
          </p15:clr>
        </p15:guide>
        <p15:guide id="9" pos="5927">
          <p15:clr>
            <a:srgbClr val="F26B43"/>
          </p15:clr>
        </p15:guide>
        <p15:guide id="10" pos="4702">
          <p15:clr>
            <a:srgbClr val="F26B43"/>
          </p15:clr>
        </p15:guide>
        <p15:guide id="11" orient="horz" pos="1003">
          <p15:clr>
            <a:srgbClr val="F26B43"/>
          </p15:clr>
        </p15:guide>
        <p15:guide id="12" orient="horz" pos="3748">
          <p15:clr>
            <a:srgbClr val="F26B43"/>
          </p15:clr>
        </p15:guide>
        <p15:guide id="13" orient="horz" pos="2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6DE8003-4D42-4F41-9B32-3BBCD0BE6D3F}"/>
              </a:ext>
            </a:extLst>
          </p:cNvPr>
          <p:cNvSpPr txBox="1">
            <a:spLocks/>
          </p:cNvSpPr>
          <p:nvPr/>
        </p:nvSpPr>
        <p:spPr>
          <a:xfrm>
            <a:off x="349819" y="262706"/>
            <a:ext cx="9260905" cy="3528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ts val="6600"/>
              </a:lnSpc>
              <a:spcBef>
                <a:spcPct val="0"/>
              </a:spcBef>
              <a:buNone/>
              <a:defRPr sz="6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600"/>
              </a:lnSpc>
            </a:pPr>
            <a:r>
              <a:rPr lang="ru-RU" dirty="0">
                <a:solidFill>
                  <a:schemeClr val="tx1"/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Результативная </a:t>
            </a:r>
            <a:r>
              <a:rPr lang="ru-RU" dirty="0" err="1">
                <a:solidFill>
                  <a:schemeClr val="tx1"/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кибербезопасность</a:t>
            </a:r>
            <a:r>
              <a:rPr lang="ru-RU" dirty="0">
                <a:solidFill>
                  <a:schemeClr val="tx1"/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dirty="0">
                <a:solidFill>
                  <a:schemeClr val="tx1"/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в электроэнергетике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DBB56B3C-F291-4F6E-86BC-29A0545911B7}"/>
              </a:ext>
            </a:extLst>
          </p:cNvPr>
          <p:cNvSpPr txBox="1">
            <a:spLocks/>
          </p:cNvSpPr>
          <p:nvPr/>
        </p:nvSpPr>
        <p:spPr>
          <a:xfrm>
            <a:off x="359345" y="3448618"/>
            <a:ext cx="8565580" cy="689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Tx/>
              <a:buNone/>
              <a:defRPr lang="ru-RU"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Tx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Tx/>
              <a:buNone/>
              <a:defRPr lang="ru-RU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Tx/>
              <a:buNone/>
              <a:defRPr lang="ru-RU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Tx/>
              <a:buNone/>
              <a:defRPr lang="ru-RU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tx1"/>
                </a:solidFill>
                <a:latin typeface="TT Positive" panose="02000003020000060003" pitchFamily="2" charset="0"/>
              </a:rPr>
              <a:t>…и причём здесь </a:t>
            </a:r>
            <a:r>
              <a:rPr lang="en-US" sz="3200" dirty="0">
                <a:solidFill>
                  <a:schemeClr val="tx1"/>
                </a:solidFill>
                <a:latin typeface="TT Positive" panose="02000003020000060003" pitchFamily="2" charset="0"/>
              </a:rPr>
              <a:t>CIM</a:t>
            </a:r>
            <a:r>
              <a:rPr lang="ru-RU" sz="3200" dirty="0">
                <a:solidFill>
                  <a:schemeClr val="tx1"/>
                </a:solidFill>
                <a:latin typeface="TT Positive" panose="02000003020000060003" pitchFamily="2" charset="0"/>
              </a:rPr>
              <a:t>?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FEED603-09F9-7741-92D7-022730141306}"/>
              </a:ext>
            </a:extLst>
          </p:cNvPr>
          <p:cNvSpPr txBox="1">
            <a:spLocks/>
          </p:cNvSpPr>
          <p:nvPr/>
        </p:nvSpPr>
        <p:spPr>
          <a:xfrm>
            <a:off x="359345" y="5374139"/>
            <a:ext cx="298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TT Positive" panose="020B0604020202020204" charset="0"/>
              </a:defRPr>
            </a:lvl1pPr>
          </a:lstStyle>
          <a:p>
            <a:r>
              <a:rPr lang="ru-RU" b="1" dirty="0"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Дмитрий</a:t>
            </a:r>
            <a:r>
              <a:rPr lang="en-US" b="1" dirty="0"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Даренский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8091A20-AF4F-1943-B621-52B46B37BD96}"/>
              </a:ext>
            </a:extLst>
          </p:cNvPr>
          <p:cNvSpPr/>
          <p:nvPr/>
        </p:nvSpPr>
        <p:spPr>
          <a:xfrm>
            <a:off x="359345" y="5846431"/>
            <a:ext cx="2722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практики </a:t>
            </a:r>
            <a:br>
              <a:rPr lang="ru-RU" sz="1200" dirty="0"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промышленной </a:t>
            </a:r>
            <a:r>
              <a:rPr lang="ru-RU" sz="1200" dirty="0" err="1"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кибербезопасности</a:t>
            </a:r>
            <a:endParaRPr lang="ru-RU" sz="1200" dirty="0">
              <a:latin typeface="TT Positive" panose="0200000302000006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ddarensky@ptsecurity.com</a:t>
            </a:r>
            <a:r>
              <a:rPr lang="ru-RU" sz="1200" dirty="0"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9" name="Подзаголовок 6">
            <a:extLst>
              <a:ext uri="{FF2B5EF4-FFF2-40B4-BE49-F238E27FC236}">
                <a16:creationId xmlns:a16="http://schemas.microsoft.com/office/drawing/2014/main" id="{863FA265-682D-6C47-80B2-7CE309075C05}"/>
              </a:ext>
            </a:extLst>
          </p:cNvPr>
          <p:cNvSpPr txBox="1">
            <a:spLocks/>
          </p:cNvSpPr>
          <p:nvPr/>
        </p:nvSpPr>
        <p:spPr>
          <a:xfrm>
            <a:off x="3802724" y="5846430"/>
            <a:ext cx="580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latin typeface="TT Positive" panose="020B060402020202020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T Positive" panose="0200000302000006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T Positive" panose="0200000302000006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T Positive" panose="0200000302000006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T Positive" panose="0200000302000006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: автоматизация технологических процессов и менеджмент </a:t>
            </a:r>
            <a:r>
              <a:rPr lang="ru-RU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пром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. предприятий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TT Positive" panose="0200000302000006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лет опыта строительства технологических сетей и систем связи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лет опыта создания систем АСУ ТП, ТМ, АСТУЭ, АСКУЭ, СДТУ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лет опыта создания комплексных систем безопасности в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26804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AD198-032D-C443-A0A6-D66B8992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0" dirty="0">
                <a:latin typeface="TT Positive" panose="020B0604020202020204" charset="0"/>
              </a:rPr>
              <a:t>Результативная безопасность </a:t>
            </a:r>
            <a:br>
              <a:rPr lang="ru-RU" kern="0" dirty="0">
                <a:latin typeface="TT Positive" panose="020B0604020202020204" charset="0"/>
              </a:rPr>
            </a:br>
            <a:r>
              <a:rPr lang="ru-RU" kern="0" dirty="0">
                <a:latin typeface="TT Positive" panose="020B0604020202020204" charset="0"/>
              </a:rPr>
              <a:t>в электроэнергетике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CE5CAE-21F9-4C4A-9748-3821F7BEF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67" y="1997015"/>
            <a:ext cx="5056333" cy="4419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60FC3A-96CE-954A-9A07-2C5A56C42C30}"/>
              </a:ext>
            </a:extLst>
          </p:cNvPr>
          <p:cNvSpPr txBox="1"/>
          <p:nvPr/>
        </p:nvSpPr>
        <p:spPr>
          <a:xfrm>
            <a:off x="7069207" y="1992902"/>
            <a:ext cx="430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T Positive" panose="020B0604020202020204" charset="0"/>
              </a:rPr>
              <a:t>Взаимодействие специалистов выстраивается в понятные процессы управления безопасностью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539AA-9B0A-DA49-A99E-DA19FE9AA94F}"/>
              </a:ext>
            </a:extLst>
          </p:cNvPr>
          <p:cNvSpPr txBox="1"/>
          <p:nvPr/>
        </p:nvSpPr>
        <p:spPr>
          <a:xfrm>
            <a:off x="7069207" y="2558548"/>
            <a:ext cx="4300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T Positive" panose="020B0604020202020204" charset="0"/>
              </a:rPr>
              <a:t>Системы кибербезопасности решают необходимые прикладные и отраслевые задачи, </a:t>
            </a:r>
            <a:r>
              <a:rPr lang="ru-RU" sz="1200" dirty="0">
                <a:solidFill>
                  <a:srgbClr val="FF0000"/>
                </a:solidFill>
                <a:latin typeface="TT Positive" panose="020B0604020202020204" charset="0"/>
              </a:rPr>
              <a:t>помогают предотвращать недопустимые события</a:t>
            </a:r>
            <a:r>
              <a:rPr lang="ru-RU" sz="1200" dirty="0">
                <a:latin typeface="TT Positive" panose="020B0604020202020204" charset="0"/>
              </a:rPr>
              <a:t>, а не абстрактно «защищают информацию»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2B8FB-E25E-2D4E-A546-25EA4A21CAD6}"/>
              </a:ext>
            </a:extLst>
          </p:cNvPr>
          <p:cNvSpPr txBox="1"/>
          <p:nvPr/>
        </p:nvSpPr>
        <p:spPr>
          <a:xfrm>
            <a:off x="7069207" y="3493526"/>
            <a:ext cx="430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TT Positive" panose="020B0604020202020204" charset="0"/>
              </a:rPr>
              <a:t>Технологическое управление и кибербезопасность строятся на единой информационной модели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3F495-3215-7243-898D-C711232DC552}"/>
              </a:ext>
            </a:extLst>
          </p:cNvPr>
          <p:cNvSpPr txBox="1"/>
          <p:nvPr/>
        </p:nvSpPr>
        <p:spPr>
          <a:xfrm>
            <a:off x="7069207" y="4060337"/>
            <a:ext cx="430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T Positive" panose="020B0604020202020204" charset="0"/>
              </a:rPr>
              <a:t>Безопасность обеспечивается на уровне регламентов,  процессов, технологий и ИТ-инфраструктуры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FCFFF-C1FE-224D-B1B1-4CCB5626F147}"/>
              </a:ext>
            </a:extLst>
          </p:cNvPr>
          <p:cNvSpPr txBox="1"/>
          <p:nvPr/>
        </p:nvSpPr>
        <p:spPr>
          <a:xfrm>
            <a:off x="7069207" y="4976516"/>
            <a:ext cx="4689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Результат</a:t>
            </a:r>
            <a:r>
              <a:rPr lang="ru-RU" sz="2000" dirty="0"/>
              <a:t>: недопустимые события для объекта и энергосистемы становятся невозможными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112CB9B-C9C2-CD47-812E-C932C69A8CD3}"/>
              </a:ext>
            </a:extLst>
          </p:cNvPr>
          <p:cNvCxnSpPr/>
          <p:nvPr/>
        </p:nvCxnSpPr>
        <p:spPr>
          <a:xfrm>
            <a:off x="6660341" y="1969983"/>
            <a:ext cx="0" cy="42285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87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D828CB-E60C-4FAD-8BA1-72501A9C1169}"/>
              </a:ext>
            </a:extLst>
          </p:cNvPr>
          <p:cNvSpPr/>
          <p:nvPr/>
        </p:nvSpPr>
        <p:spPr>
          <a:xfrm>
            <a:off x="342703" y="2287611"/>
            <a:ext cx="2159560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0">
              <a:spcBef>
                <a:spcPts val="0"/>
              </a:spcBef>
              <a:buFont typeface="PT Sans" panose="020B0503020203020204" pitchFamily="34" charset="-52"/>
              <a:buNone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20 лет</a:t>
            </a:r>
          </a:p>
          <a:p>
            <a:pPr marL="0" lvl="3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spc="4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  <a:cs typeface="Arial"/>
                <a:sym typeface="Arial"/>
              </a:rPr>
              <a:t>исследований и опыта в обеспечении кибербезопасности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6F17064-6DDF-4E83-B46A-4860B152B8E6}"/>
              </a:ext>
            </a:extLst>
          </p:cNvPr>
          <p:cNvSpPr/>
          <p:nvPr/>
        </p:nvSpPr>
        <p:spPr>
          <a:xfrm>
            <a:off x="3425634" y="2287611"/>
            <a:ext cx="253005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0">
              <a:spcBef>
                <a:spcPts val="0"/>
              </a:spcBef>
              <a:buFont typeface="PT Sans" panose="020B0503020203020204" pitchFamily="34" charset="-52"/>
              <a:buNone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300+</a:t>
            </a:r>
          </a:p>
          <a:p>
            <a:pPr marL="0" lvl="3">
              <a:lnSpc>
                <a:spcPct val="90000"/>
              </a:lnSpc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spc="4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  <a:cs typeface="Arial"/>
              </a:rPr>
              <a:t>экспертов в крупнейшем исследовательском </a:t>
            </a:r>
            <a:br>
              <a:rPr lang="ru-RU" sz="1400" spc="4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  <a:cs typeface="Arial"/>
              </a:rPr>
            </a:br>
            <a:r>
              <a:rPr lang="ru-RU" sz="1400" spc="4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  <a:cs typeface="Arial"/>
              </a:rPr>
              <a:t>центре в Европе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3C2AA60-115C-4352-9AA3-6C85416DD792}"/>
              </a:ext>
            </a:extLst>
          </p:cNvPr>
          <p:cNvSpPr/>
          <p:nvPr/>
        </p:nvSpPr>
        <p:spPr>
          <a:xfrm>
            <a:off x="6525169" y="2213171"/>
            <a:ext cx="23144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0">
              <a:spcBef>
                <a:spcPts val="0"/>
              </a:spcBef>
              <a:buFont typeface="PT Sans" panose="020B0503020203020204" pitchFamily="34" charset="-52"/>
              <a:buNone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10 лет</a:t>
            </a:r>
          </a:p>
          <a:p>
            <a:pPr marL="0" lvl="3" indent="0">
              <a:spcBef>
                <a:spcPts val="0"/>
              </a:spcBef>
              <a:buNone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spc="4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  <a:sym typeface="Arial"/>
              </a:rPr>
              <a:t>проводим самые крупные в России</a:t>
            </a:r>
            <a:br>
              <a:rPr lang="en-US" sz="1400" spc="4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  <a:sym typeface="Arial"/>
              </a:rPr>
            </a:br>
            <a:r>
              <a:rPr lang="ru-RU" sz="1400" spc="4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  <a:sym typeface="Arial"/>
              </a:rPr>
              <a:t>и Европе киберучения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C2C8730-91C5-44B6-AF69-21D24329407C}"/>
              </a:ext>
            </a:extLst>
          </p:cNvPr>
          <p:cNvSpPr/>
          <p:nvPr/>
        </p:nvSpPr>
        <p:spPr>
          <a:xfrm>
            <a:off x="9409113" y="2232503"/>
            <a:ext cx="242146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0">
              <a:spcBef>
                <a:spcPts val="0"/>
              </a:spcBef>
              <a:buFont typeface="PT Sans" panose="020B0503020203020204" pitchFamily="34" charset="-52"/>
              <a:buNone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80</a:t>
            </a:r>
            <a:r>
              <a:rPr lang="en-US" sz="360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%</a:t>
            </a:r>
            <a:endParaRPr lang="ru-RU" sz="3600" dirty="0">
              <a:solidFill>
                <a:srgbClr val="212121"/>
              </a:solidFill>
              <a:latin typeface="TT Positive" panose="02000003020000060003" pitchFamily="2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0" lvl="3">
              <a:lnSpc>
                <a:spcPct val="90000"/>
              </a:lnSpc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spc="4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отечественных компаний рейтинга «Эксперт-400» используют наши продукты и услуги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FA63E6-D97D-41EC-BC1A-1426F538CBC9}"/>
              </a:ext>
            </a:extLst>
          </p:cNvPr>
          <p:cNvSpPr txBox="1"/>
          <p:nvPr/>
        </p:nvSpPr>
        <p:spPr>
          <a:xfrm>
            <a:off x="342703" y="4976980"/>
            <a:ext cx="7738979" cy="1051570"/>
          </a:xfrm>
          <a:prstGeom prst="rect">
            <a:avLst/>
          </a:prstGeom>
        </p:spPr>
        <p:txBody>
          <a:bodyPr wrap="square" rtlCol="0" anchor="b" anchorCtr="0">
            <a:spAutoFit/>
          </a:bodyPr>
          <a:lstStyle/>
          <a:p>
            <a:pPr marL="0" marR="5080" lvl="0" indent="0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Positive Technologies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уже 20 лет создает инновационные решения в сфере информационной безопасности. Продукты </a:t>
            </a:r>
            <a:b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и сервисы компании позволяют выявлять,  верифицировать и нейтрализовать реальные бизнес-риски, которые могут</a:t>
            </a:r>
            <a:b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возникать в </a:t>
            </a: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IT-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инфраструктуре предприятий. Наши технологии построены на многолетнем исследовательском опыте </a:t>
            </a:r>
            <a:b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и экспертизе ведущих специалистов по кибербезопасности.</a:t>
            </a:r>
          </a:p>
          <a:p>
            <a:pPr marL="0" marR="5080" lvl="0" indent="0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Сегодня свою безопасность нам доверяют более 2000 компаний в 30 странах мира. В числе наших клиентов</a:t>
            </a:r>
            <a:r>
              <a:rPr lang="ru-RU" sz="90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в России — </a:t>
            </a:r>
            <a:b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80% участников рейтинга «Эксперт-400». Следите за нами в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соцсетях</a:t>
            </a:r>
            <a:r>
              <a:rPr lang="ru-RU" sz="90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а также в разделе «Новости» на сайте </a:t>
            </a:r>
            <a:r>
              <a:rPr kumimoji="0" lang="e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ptsecurity.com</a:t>
            </a: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T Positive" panose="0200000302000006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2BD9E-46B7-A34A-BC7B-945A4D04B33B}"/>
              </a:ext>
            </a:extLst>
          </p:cNvPr>
          <p:cNvSpPr txBox="1"/>
          <p:nvPr/>
        </p:nvSpPr>
        <p:spPr>
          <a:xfrm>
            <a:off x="342704" y="1471472"/>
            <a:ext cx="401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kern="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О </a:t>
            </a:r>
            <a:r>
              <a:rPr lang="en" sz="280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Positive Technologies</a:t>
            </a:r>
            <a:endParaRPr lang="ru-RU" sz="2800" dirty="0">
              <a:solidFill>
                <a:srgbClr val="212121"/>
              </a:solidFill>
              <a:latin typeface="TT Positive" panose="02000003020000060003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6A0A576-C61A-41EC-8904-5AB68105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53" y="189423"/>
            <a:ext cx="10197337" cy="19104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dirty="0">
                <a:latin typeface="TT Positive" panose="02000003020000060003" pitchFamily="2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0872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040367E-C78E-DF43-94C5-CC47D64337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4D63A9-AC05-4848-8F89-31B3F84F7A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475" y="441325"/>
            <a:ext cx="331614" cy="3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8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EAF6071-3786-9A4F-AE05-1C50FFD03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12054" cy="6858001"/>
          </a:xfrm>
          <a:prstGeom prst="rect">
            <a:avLst/>
          </a:prstGeom>
        </p:spPr>
      </p:pic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D45A19DD-3583-B94C-A5B5-C7D03D812C7A}"/>
              </a:ext>
            </a:extLst>
          </p:cNvPr>
          <p:cNvSpPr/>
          <p:nvPr/>
        </p:nvSpPr>
        <p:spPr>
          <a:xfrm>
            <a:off x="6135370" y="1985010"/>
            <a:ext cx="5328285" cy="4224020"/>
          </a:xfrm>
          <a:custGeom>
            <a:avLst/>
            <a:gdLst>
              <a:gd name="connsiteX0" fmla="*/ 0 w 5328285"/>
              <a:gd name="connsiteY0" fmla="*/ 0 h 4224020"/>
              <a:gd name="connsiteX1" fmla="*/ 5328286 w 5328285"/>
              <a:gd name="connsiteY1" fmla="*/ 0 h 4224020"/>
              <a:gd name="connsiteX2" fmla="*/ 5328286 w 5328285"/>
              <a:gd name="connsiteY2" fmla="*/ 4224020 h 4224020"/>
              <a:gd name="connsiteX3" fmla="*/ 0 w 5328285"/>
              <a:gd name="connsiteY3" fmla="*/ 4224020 h 422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8285" h="4224020">
                <a:moveTo>
                  <a:pt x="0" y="0"/>
                </a:moveTo>
                <a:lnTo>
                  <a:pt x="5328286" y="0"/>
                </a:lnTo>
                <a:lnTo>
                  <a:pt x="5328286" y="4224020"/>
                </a:lnTo>
                <a:lnTo>
                  <a:pt x="0" y="422402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6F9EE-83CB-2A41-9460-2C7EA8C3AC7E}"/>
              </a:ext>
            </a:extLst>
          </p:cNvPr>
          <p:cNvSpPr txBox="1"/>
          <p:nvPr/>
        </p:nvSpPr>
        <p:spPr>
          <a:xfrm>
            <a:off x="7019480" y="4910474"/>
            <a:ext cx="374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spc="0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DemiBold"/>
                <a:rtl val="0"/>
              </a:rPr>
              <a:t>Но текущие подходы 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  <a:t> не позволяют </a:t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  <a:t>получить измеримый для бизнеса результат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F6BC0-F5A8-0F4A-A6FD-740BD92B90FC}"/>
              </a:ext>
            </a:extLst>
          </p:cNvPr>
          <p:cNvSpPr txBox="1"/>
          <p:nvPr/>
        </p:nvSpPr>
        <p:spPr>
          <a:xfrm>
            <a:off x="7019480" y="5504834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spc="0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  <a:t>Индустрии 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DemiBold"/>
                <a:rtl val="0"/>
              </a:rPr>
              <a:t>не хватает экспертизы 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  <a:t> по </a:t>
            </a:r>
            <a:r>
              <a:rPr lang="ru-RU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  <a:t>кибер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  <a:t>- </a:t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  <a:t>безопасности и правильного целеполагания</a:t>
            </a:r>
            <a:r>
              <a:rPr lang="ru-RU" sz="1200" spc="0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14514-433E-5744-AA11-1148E3D9571D}"/>
              </a:ext>
            </a:extLst>
          </p:cNvPr>
          <p:cNvSpPr txBox="1"/>
          <p:nvPr/>
        </p:nvSpPr>
        <p:spPr>
          <a:xfrm>
            <a:off x="7019480" y="2241238"/>
            <a:ext cx="3401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spc="0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DemiBold"/>
                <a:rtl val="0"/>
              </a:rPr>
              <a:t>Государство 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  <a:t> поддерживает этот запрос</a:t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  <a:t>и создает условия для изменений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02716F-C3CD-4D47-A0E7-8D09DF2A6257}"/>
              </a:ext>
            </a:extLst>
          </p:cNvPr>
          <p:cNvSpPr txBox="1"/>
          <p:nvPr/>
        </p:nvSpPr>
        <p:spPr>
          <a:xfrm>
            <a:off x="7019480" y="2835598"/>
            <a:ext cx="4456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spc="0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DemiBold"/>
                <a:rtl val="0"/>
              </a:rPr>
              <a:t>Первые лица компаний 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  <a:t> уже сейчас лично </a:t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  <a:t>вовлекаются в постановку целей </a:t>
            </a:r>
            <a:r>
              <a:rPr lang="ru-RU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  <a:t>кибербезопасности</a:t>
            </a:r>
            <a:endParaRPr lang="ru-RU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TPositive-Regular"/>
              <a:rtl val="0"/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38DD7627-8D11-EF48-99B4-AD34D80883CD}"/>
              </a:ext>
            </a:extLst>
          </p:cNvPr>
          <p:cNvSpPr/>
          <p:nvPr/>
        </p:nvSpPr>
        <p:spPr>
          <a:xfrm>
            <a:off x="1085214" y="3599179"/>
            <a:ext cx="9469754" cy="995679"/>
          </a:xfrm>
          <a:custGeom>
            <a:avLst/>
            <a:gdLst>
              <a:gd name="connsiteX0" fmla="*/ 9469755 w 9469754"/>
              <a:gd name="connsiteY0" fmla="*/ 746760 h 995679"/>
              <a:gd name="connsiteX1" fmla="*/ 9220835 w 9469754"/>
              <a:gd name="connsiteY1" fmla="*/ 995680 h 995679"/>
              <a:gd name="connsiteX2" fmla="*/ 248920 w 9469754"/>
              <a:gd name="connsiteY2" fmla="*/ 995680 h 995679"/>
              <a:gd name="connsiteX3" fmla="*/ 0 w 9469754"/>
              <a:gd name="connsiteY3" fmla="*/ 746760 h 995679"/>
              <a:gd name="connsiteX4" fmla="*/ 0 w 9469754"/>
              <a:gd name="connsiteY4" fmla="*/ 248920 h 995679"/>
              <a:gd name="connsiteX5" fmla="*/ 248920 w 9469754"/>
              <a:gd name="connsiteY5" fmla="*/ 0 h 995679"/>
              <a:gd name="connsiteX6" fmla="*/ 9220835 w 9469754"/>
              <a:gd name="connsiteY6" fmla="*/ 0 h 995679"/>
              <a:gd name="connsiteX7" fmla="*/ 9469755 w 9469754"/>
              <a:gd name="connsiteY7" fmla="*/ 248920 h 995679"/>
              <a:gd name="connsiteX8" fmla="*/ 9469755 w 9469754"/>
              <a:gd name="connsiteY8" fmla="*/ 746760 h 99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9754" h="995679">
                <a:moveTo>
                  <a:pt x="9469755" y="746760"/>
                </a:moveTo>
                <a:cubicBezTo>
                  <a:pt x="9469755" y="883920"/>
                  <a:pt x="9357995" y="995680"/>
                  <a:pt x="9220835" y="995680"/>
                </a:cubicBezTo>
                <a:lnTo>
                  <a:pt x="248920" y="995680"/>
                </a:lnTo>
                <a:cubicBezTo>
                  <a:pt x="111760" y="995680"/>
                  <a:pt x="0" y="883920"/>
                  <a:pt x="0" y="746760"/>
                </a:cubicBezTo>
                <a:lnTo>
                  <a:pt x="0" y="248920"/>
                </a:lnTo>
                <a:cubicBezTo>
                  <a:pt x="0" y="111760"/>
                  <a:pt x="111760" y="0"/>
                  <a:pt x="248920" y="0"/>
                </a:cubicBezTo>
                <a:lnTo>
                  <a:pt x="9220835" y="0"/>
                </a:lnTo>
                <a:cubicBezTo>
                  <a:pt x="9357995" y="0"/>
                  <a:pt x="9469755" y="111760"/>
                  <a:pt x="9469755" y="248920"/>
                </a:cubicBezTo>
                <a:lnTo>
                  <a:pt x="9469755" y="746760"/>
                </a:lnTo>
                <a:close/>
              </a:path>
            </a:pathLst>
          </a:custGeom>
          <a:solidFill>
            <a:srgbClr val="E4E9F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F0CACF2D-9264-8B4B-9A91-D020AFF8956B}"/>
              </a:ext>
            </a:extLst>
          </p:cNvPr>
          <p:cNvSpPr/>
          <p:nvPr/>
        </p:nvSpPr>
        <p:spPr>
          <a:xfrm>
            <a:off x="1066800" y="3599179"/>
            <a:ext cx="4498975" cy="995679"/>
          </a:xfrm>
          <a:custGeom>
            <a:avLst/>
            <a:gdLst>
              <a:gd name="connsiteX0" fmla="*/ 4498975 w 4498975"/>
              <a:gd name="connsiteY0" fmla="*/ 995680 h 995679"/>
              <a:gd name="connsiteX1" fmla="*/ 248920 w 4498975"/>
              <a:gd name="connsiteY1" fmla="*/ 995680 h 995679"/>
              <a:gd name="connsiteX2" fmla="*/ 0 w 4498975"/>
              <a:gd name="connsiteY2" fmla="*/ 746760 h 995679"/>
              <a:gd name="connsiteX3" fmla="*/ 0 w 4498975"/>
              <a:gd name="connsiteY3" fmla="*/ 248920 h 995679"/>
              <a:gd name="connsiteX4" fmla="*/ 248920 w 4498975"/>
              <a:gd name="connsiteY4" fmla="*/ 0 h 995679"/>
              <a:gd name="connsiteX5" fmla="*/ 4498975 w 4498975"/>
              <a:gd name="connsiteY5" fmla="*/ 0 h 995679"/>
              <a:gd name="connsiteX6" fmla="*/ 4498975 w 4498975"/>
              <a:gd name="connsiteY6" fmla="*/ 995680 h 99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8975" h="995679">
                <a:moveTo>
                  <a:pt x="4498975" y="995680"/>
                </a:moveTo>
                <a:lnTo>
                  <a:pt x="248920" y="995680"/>
                </a:lnTo>
                <a:cubicBezTo>
                  <a:pt x="111760" y="995680"/>
                  <a:pt x="0" y="883920"/>
                  <a:pt x="0" y="746760"/>
                </a:cubicBezTo>
                <a:lnTo>
                  <a:pt x="0" y="248920"/>
                </a:lnTo>
                <a:cubicBezTo>
                  <a:pt x="0" y="111760"/>
                  <a:pt x="111760" y="0"/>
                  <a:pt x="248920" y="0"/>
                </a:cubicBezTo>
                <a:lnTo>
                  <a:pt x="4498975" y="0"/>
                </a:lnTo>
                <a:lnTo>
                  <a:pt x="4498975" y="995680"/>
                </a:lnTo>
                <a:close/>
              </a:path>
            </a:pathLst>
          </a:custGeom>
          <a:solidFill>
            <a:srgbClr val="F8F6F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24C37EB3-5126-8C40-92FE-79728600CDE9}"/>
              </a:ext>
            </a:extLst>
          </p:cNvPr>
          <p:cNvSpPr/>
          <p:nvPr/>
        </p:nvSpPr>
        <p:spPr>
          <a:xfrm>
            <a:off x="10039350" y="4380230"/>
            <a:ext cx="298449" cy="448944"/>
          </a:xfrm>
          <a:custGeom>
            <a:avLst/>
            <a:gdLst>
              <a:gd name="connsiteX0" fmla="*/ 295910 w 298449"/>
              <a:gd name="connsiteY0" fmla="*/ 282575 h 448944"/>
              <a:gd name="connsiteX1" fmla="*/ 15875 w 298449"/>
              <a:gd name="connsiteY1" fmla="*/ 2540 h 448944"/>
              <a:gd name="connsiteX2" fmla="*/ 5715 w 298449"/>
              <a:gd name="connsiteY2" fmla="*/ 635 h 448944"/>
              <a:gd name="connsiteX3" fmla="*/ 0 w 298449"/>
              <a:gd name="connsiteY3" fmla="*/ 9525 h 448944"/>
              <a:gd name="connsiteX4" fmla="*/ 0 w 298449"/>
              <a:gd name="connsiteY4" fmla="*/ 420370 h 448944"/>
              <a:gd name="connsiteX5" fmla="*/ 6350 w 298449"/>
              <a:gd name="connsiteY5" fmla="*/ 429260 h 448944"/>
              <a:gd name="connsiteX6" fmla="*/ 16510 w 298449"/>
              <a:gd name="connsiteY6" fmla="*/ 426085 h 448944"/>
              <a:gd name="connsiteX7" fmla="*/ 90805 w 298449"/>
              <a:gd name="connsiteY7" fmla="*/ 335280 h 448944"/>
              <a:gd name="connsiteX8" fmla="*/ 140335 w 298449"/>
              <a:gd name="connsiteY8" fmla="*/ 443230 h 448944"/>
              <a:gd name="connsiteX9" fmla="*/ 148590 w 298449"/>
              <a:gd name="connsiteY9" fmla="*/ 448945 h 448944"/>
              <a:gd name="connsiteX10" fmla="*/ 152400 w 298449"/>
              <a:gd name="connsiteY10" fmla="*/ 448310 h 448944"/>
              <a:gd name="connsiteX11" fmla="*/ 217805 w 298449"/>
              <a:gd name="connsiteY11" fmla="*/ 420370 h 448944"/>
              <a:gd name="connsiteX12" fmla="*/ 222885 w 298449"/>
              <a:gd name="connsiteY12" fmla="*/ 415290 h 448944"/>
              <a:gd name="connsiteX13" fmla="*/ 222885 w 298449"/>
              <a:gd name="connsiteY13" fmla="*/ 408305 h 448944"/>
              <a:gd name="connsiteX14" fmla="*/ 172720 w 298449"/>
              <a:gd name="connsiteY14" fmla="*/ 300355 h 448944"/>
              <a:gd name="connsiteX15" fmla="*/ 288925 w 298449"/>
              <a:gd name="connsiteY15" fmla="*/ 300355 h 448944"/>
              <a:gd name="connsiteX16" fmla="*/ 297815 w 298449"/>
              <a:gd name="connsiteY16" fmla="*/ 294640 h 448944"/>
              <a:gd name="connsiteX17" fmla="*/ 295910 w 298449"/>
              <a:gd name="connsiteY17" fmla="*/ 282575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449" h="448944">
                <a:moveTo>
                  <a:pt x="295910" y="282575"/>
                </a:moveTo>
                <a:lnTo>
                  <a:pt x="15875" y="2540"/>
                </a:lnTo>
                <a:cubicBezTo>
                  <a:pt x="13335" y="0"/>
                  <a:pt x="9525" y="-635"/>
                  <a:pt x="5715" y="635"/>
                </a:cubicBezTo>
                <a:cubicBezTo>
                  <a:pt x="2540" y="1905"/>
                  <a:pt x="0" y="5715"/>
                  <a:pt x="0" y="9525"/>
                </a:cubicBezTo>
                <a:lnTo>
                  <a:pt x="0" y="420370"/>
                </a:lnTo>
                <a:cubicBezTo>
                  <a:pt x="0" y="424180"/>
                  <a:pt x="2540" y="427990"/>
                  <a:pt x="6350" y="429260"/>
                </a:cubicBezTo>
                <a:cubicBezTo>
                  <a:pt x="10160" y="430530"/>
                  <a:pt x="13970" y="429260"/>
                  <a:pt x="16510" y="426085"/>
                </a:cubicBezTo>
                <a:lnTo>
                  <a:pt x="90805" y="335280"/>
                </a:lnTo>
                <a:lnTo>
                  <a:pt x="140335" y="443230"/>
                </a:lnTo>
                <a:cubicBezTo>
                  <a:pt x="141605" y="446405"/>
                  <a:pt x="145415" y="448945"/>
                  <a:pt x="148590" y="448945"/>
                </a:cubicBezTo>
                <a:cubicBezTo>
                  <a:pt x="149860" y="448945"/>
                  <a:pt x="151130" y="448945"/>
                  <a:pt x="152400" y="448310"/>
                </a:cubicBezTo>
                <a:lnTo>
                  <a:pt x="217805" y="420370"/>
                </a:lnTo>
                <a:cubicBezTo>
                  <a:pt x="220345" y="419100"/>
                  <a:pt x="222250" y="417195"/>
                  <a:pt x="222885" y="415290"/>
                </a:cubicBezTo>
                <a:cubicBezTo>
                  <a:pt x="223520" y="413385"/>
                  <a:pt x="223520" y="410210"/>
                  <a:pt x="222885" y="408305"/>
                </a:cubicBezTo>
                <a:lnTo>
                  <a:pt x="172720" y="300355"/>
                </a:lnTo>
                <a:lnTo>
                  <a:pt x="288925" y="300355"/>
                </a:lnTo>
                <a:cubicBezTo>
                  <a:pt x="292735" y="300355"/>
                  <a:pt x="295910" y="297815"/>
                  <a:pt x="297815" y="294640"/>
                </a:cubicBezTo>
                <a:cubicBezTo>
                  <a:pt x="299085" y="288925"/>
                  <a:pt x="298450" y="285115"/>
                  <a:pt x="295910" y="282575"/>
                </a:cubicBezTo>
                <a:close/>
              </a:path>
            </a:pathLst>
          </a:custGeom>
          <a:solidFill>
            <a:srgbClr val="959DAD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E3AF3B-B64E-9544-9E6D-2E41185B79A9}"/>
              </a:ext>
            </a:extLst>
          </p:cNvPr>
          <p:cNvSpPr txBox="1"/>
          <p:nvPr/>
        </p:nvSpPr>
        <p:spPr>
          <a:xfrm>
            <a:off x="6043783" y="3742924"/>
            <a:ext cx="4126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pc="0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DemiBold"/>
                <a:rtl val="0"/>
              </a:rPr>
              <a:t>Бизнес формирует запрос</a:t>
            </a:r>
            <a:br>
              <a:rPr lang="ru-RU" sz="2000" spc="0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DemiBold"/>
                <a:rtl val="0"/>
              </a:rPr>
            </a:b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DemiBold"/>
                <a:rtl val="0"/>
              </a:rPr>
              <a:t>на кардинальные изменения</a:t>
            </a:r>
            <a:r>
              <a:rPr lang="ru-RU" sz="2000" spc="0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DemiBold"/>
                <a:rtl val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A2D34B-1102-FB4C-A04A-6D67A0A2FB09}"/>
              </a:ext>
            </a:extLst>
          </p:cNvPr>
          <p:cNvSpPr txBox="1"/>
          <p:nvPr/>
        </p:nvSpPr>
        <p:spPr>
          <a:xfrm>
            <a:off x="1230007" y="3670541"/>
            <a:ext cx="1553630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4400" spc="0" baseline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  <a:t>99%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141F10-F1C8-BC45-9A0E-82A3E11E3459}"/>
              </a:ext>
            </a:extLst>
          </p:cNvPr>
          <p:cNvSpPr txBox="1"/>
          <p:nvPr/>
        </p:nvSpPr>
        <p:spPr>
          <a:xfrm>
            <a:off x="2699476" y="3817317"/>
            <a:ext cx="2669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spc="0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  <a:t>компаний можно взломать</a:t>
            </a:r>
            <a:br>
              <a:rPr lang="ru-RU" sz="1400" spc="0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  <a:t>всего за несколько шагов</a:t>
            </a:r>
            <a:r>
              <a:rPr lang="ru-RU" sz="1400" spc="0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TPositive-Regular"/>
                <a:rtl val="0"/>
              </a:rPr>
              <a:t> </a:t>
            </a:r>
          </a:p>
        </p:txBody>
      </p:sp>
      <p:grpSp>
        <p:nvGrpSpPr>
          <p:cNvPr id="20" name="Рисунок 3">
            <a:extLst>
              <a:ext uri="{FF2B5EF4-FFF2-40B4-BE49-F238E27FC236}">
                <a16:creationId xmlns:a16="http://schemas.microsoft.com/office/drawing/2014/main" id="{EC4D516F-F1E7-6549-9EFB-28A030F82ACD}"/>
              </a:ext>
            </a:extLst>
          </p:cNvPr>
          <p:cNvGrpSpPr/>
          <p:nvPr/>
        </p:nvGrpSpPr>
        <p:grpSpPr>
          <a:xfrm>
            <a:off x="6562090" y="5033010"/>
            <a:ext cx="234314" cy="234314"/>
            <a:chOff x="6562090" y="5033010"/>
            <a:chExt cx="234314" cy="234314"/>
          </a:xfrm>
        </p:grpSpPr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F7F0284E-C6FA-D04E-B0E8-9933F9B7E35A}"/>
                </a:ext>
              </a:extLst>
            </p:cNvPr>
            <p:cNvSpPr/>
            <p:nvPr/>
          </p:nvSpPr>
          <p:spPr>
            <a:xfrm>
              <a:off x="6562090" y="5033010"/>
              <a:ext cx="234314" cy="234314"/>
            </a:xfrm>
            <a:custGeom>
              <a:avLst/>
              <a:gdLst>
                <a:gd name="connsiteX0" fmla="*/ 234315 w 234314"/>
                <a:gd name="connsiteY0" fmla="*/ 0 h 234314"/>
                <a:gd name="connsiteX1" fmla="*/ 0 w 234314"/>
                <a:gd name="connsiteY1" fmla="*/ 234315 h 2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4314" h="234314">
                  <a:moveTo>
                    <a:pt x="234315" y="0"/>
                  </a:moveTo>
                  <a:lnTo>
                    <a:pt x="0" y="234315"/>
                  </a:lnTo>
                </a:path>
              </a:pathLst>
            </a:custGeom>
            <a:ln w="31750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9F597589-1330-9248-8A2C-28EF0A1F1E9F}"/>
                </a:ext>
              </a:extLst>
            </p:cNvPr>
            <p:cNvSpPr/>
            <p:nvPr/>
          </p:nvSpPr>
          <p:spPr>
            <a:xfrm>
              <a:off x="6562090" y="5033010"/>
              <a:ext cx="234314" cy="234314"/>
            </a:xfrm>
            <a:custGeom>
              <a:avLst/>
              <a:gdLst>
                <a:gd name="connsiteX0" fmla="*/ 0 w 234314"/>
                <a:gd name="connsiteY0" fmla="*/ 0 h 234314"/>
                <a:gd name="connsiteX1" fmla="*/ 234315 w 234314"/>
                <a:gd name="connsiteY1" fmla="*/ 234315 h 2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4314" h="234314">
                  <a:moveTo>
                    <a:pt x="0" y="0"/>
                  </a:moveTo>
                  <a:lnTo>
                    <a:pt x="234315" y="234315"/>
                  </a:lnTo>
                </a:path>
              </a:pathLst>
            </a:custGeom>
            <a:ln w="31750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3" name="Рисунок 3">
            <a:extLst>
              <a:ext uri="{FF2B5EF4-FFF2-40B4-BE49-F238E27FC236}">
                <a16:creationId xmlns:a16="http://schemas.microsoft.com/office/drawing/2014/main" id="{16AF5073-3588-714F-9291-37FA55B8813E}"/>
              </a:ext>
            </a:extLst>
          </p:cNvPr>
          <p:cNvGrpSpPr/>
          <p:nvPr/>
        </p:nvGrpSpPr>
        <p:grpSpPr>
          <a:xfrm>
            <a:off x="6562090" y="5615940"/>
            <a:ext cx="234314" cy="234314"/>
            <a:chOff x="6562090" y="5615940"/>
            <a:chExt cx="234314" cy="234314"/>
          </a:xfrm>
        </p:grpSpPr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04F6DE03-5CEE-8E48-9AC5-EEDB7DAABF5C}"/>
                </a:ext>
              </a:extLst>
            </p:cNvPr>
            <p:cNvSpPr/>
            <p:nvPr/>
          </p:nvSpPr>
          <p:spPr>
            <a:xfrm>
              <a:off x="6562090" y="5615940"/>
              <a:ext cx="234314" cy="234314"/>
            </a:xfrm>
            <a:custGeom>
              <a:avLst/>
              <a:gdLst>
                <a:gd name="connsiteX0" fmla="*/ 234315 w 234314"/>
                <a:gd name="connsiteY0" fmla="*/ 0 h 234314"/>
                <a:gd name="connsiteX1" fmla="*/ 0 w 234314"/>
                <a:gd name="connsiteY1" fmla="*/ 234315 h 2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4314" h="234314">
                  <a:moveTo>
                    <a:pt x="234315" y="0"/>
                  </a:moveTo>
                  <a:lnTo>
                    <a:pt x="0" y="234315"/>
                  </a:lnTo>
                </a:path>
              </a:pathLst>
            </a:custGeom>
            <a:ln w="31750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90E73F86-A7A5-214C-83D7-A816051C4936}"/>
                </a:ext>
              </a:extLst>
            </p:cNvPr>
            <p:cNvSpPr/>
            <p:nvPr/>
          </p:nvSpPr>
          <p:spPr>
            <a:xfrm>
              <a:off x="6562090" y="5615940"/>
              <a:ext cx="234314" cy="234314"/>
            </a:xfrm>
            <a:custGeom>
              <a:avLst/>
              <a:gdLst>
                <a:gd name="connsiteX0" fmla="*/ 0 w 234314"/>
                <a:gd name="connsiteY0" fmla="*/ 0 h 234314"/>
                <a:gd name="connsiteX1" fmla="*/ 234315 w 234314"/>
                <a:gd name="connsiteY1" fmla="*/ 234315 h 2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4314" h="234314">
                  <a:moveTo>
                    <a:pt x="0" y="0"/>
                  </a:moveTo>
                  <a:lnTo>
                    <a:pt x="234315" y="234315"/>
                  </a:lnTo>
                </a:path>
              </a:pathLst>
            </a:custGeom>
            <a:ln w="31750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6" name="Рисунок 3">
            <a:extLst>
              <a:ext uri="{FF2B5EF4-FFF2-40B4-BE49-F238E27FC236}">
                <a16:creationId xmlns:a16="http://schemas.microsoft.com/office/drawing/2014/main" id="{0C5AE1FC-F2B3-B843-A42B-734F73B8AC39}"/>
              </a:ext>
            </a:extLst>
          </p:cNvPr>
          <p:cNvGrpSpPr/>
          <p:nvPr/>
        </p:nvGrpSpPr>
        <p:grpSpPr>
          <a:xfrm>
            <a:off x="6529070" y="2419985"/>
            <a:ext cx="300989" cy="182879"/>
            <a:chOff x="6529070" y="2419985"/>
            <a:chExt cx="300989" cy="182879"/>
          </a:xfrm>
        </p:grpSpPr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D7C6A24D-E592-3943-9421-6FEB873D3DA6}"/>
                </a:ext>
              </a:extLst>
            </p:cNvPr>
            <p:cNvSpPr/>
            <p:nvPr/>
          </p:nvSpPr>
          <p:spPr>
            <a:xfrm>
              <a:off x="6647180" y="2419985"/>
              <a:ext cx="182879" cy="182879"/>
            </a:xfrm>
            <a:custGeom>
              <a:avLst/>
              <a:gdLst>
                <a:gd name="connsiteX0" fmla="*/ 182880 w 182879"/>
                <a:gd name="connsiteY0" fmla="*/ 0 h 182879"/>
                <a:gd name="connsiteX1" fmla="*/ 0 w 182879"/>
                <a:gd name="connsiteY1" fmla="*/ 182880 h 18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879" h="182879">
                  <a:moveTo>
                    <a:pt x="182880" y="0"/>
                  </a:moveTo>
                  <a:lnTo>
                    <a:pt x="0" y="182880"/>
                  </a:lnTo>
                </a:path>
              </a:pathLst>
            </a:custGeom>
            <a:ln w="31750" cap="rnd">
              <a:solidFill>
                <a:srgbClr val="00924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733BFAD8-B75C-9940-B197-3703A1774604}"/>
                </a:ext>
              </a:extLst>
            </p:cNvPr>
            <p:cNvSpPr/>
            <p:nvPr/>
          </p:nvSpPr>
          <p:spPr>
            <a:xfrm>
              <a:off x="6529070" y="2484120"/>
              <a:ext cx="118109" cy="118744"/>
            </a:xfrm>
            <a:custGeom>
              <a:avLst/>
              <a:gdLst>
                <a:gd name="connsiteX0" fmla="*/ 0 w 118109"/>
                <a:gd name="connsiteY0" fmla="*/ 0 h 118744"/>
                <a:gd name="connsiteX1" fmla="*/ 118110 w 118109"/>
                <a:gd name="connsiteY1" fmla="*/ 118745 h 11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109" h="118744">
                  <a:moveTo>
                    <a:pt x="0" y="0"/>
                  </a:moveTo>
                  <a:lnTo>
                    <a:pt x="118110" y="118745"/>
                  </a:lnTo>
                </a:path>
              </a:pathLst>
            </a:custGeom>
            <a:ln w="31750" cap="rnd">
              <a:solidFill>
                <a:srgbClr val="00924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9" name="Рисунок 3">
            <a:extLst>
              <a:ext uri="{FF2B5EF4-FFF2-40B4-BE49-F238E27FC236}">
                <a16:creationId xmlns:a16="http://schemas.microsoft.com/office/drawing/2014/main" id="{BCA9F112-717C-BC48-92EC-2ED6596AA024}"/>
              </a:ext>
            </a:extLst>
          </p:cNvPr>
          <p:cNvGrpSpPr/>
          <p:nvPr/>
        </p:nvGrpSpPr>
        <p:grpSpPr>
          <a:xfrm>
            <a:off x="6529070" y="2978785"/>
            <a:ext cx="300989" cy="182244"/>
            <a:chOff x="6529070" y="2978785"/>
            <a:chExt cx="300989" cy="182244"/>
          </a:xfrm>
        </p:grpSpPr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8A203A4F-F19E-6B48-A7AB-0221823BA43F}"/>
                </a:ext>
              </a:extLst>
            </p:cNvPr>
            <p:cNvSpPr/>
            <p:nvPr/>
          </p:nvSpPr>
          <p:spPr>
            <a:xfrm>
              <a:off x="6647180" y="2978785"/>
              <a:ext cx="182879" cy="182244"/>
            </a:xfrm>
            <a:custGeom>
              <a:avLst/>
              <a:gdLst>
                <a:gd name="connsiteX0" fmla="*/ 182880 w 182879"/>
                <a:gd name="connsiteY0" fmla="*/ 0 h 182244"/>
                <a:gd name="connsiteX1" fmla="*/ 0 w 182879"/>
                <a:gd name="connsiteY1" fmla="*/ 182245 h 18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879" h="182244">
                  <a:moveTo>
                    <a:pt x="182880" y="0"/>
                  </a:moveTo>
                  <a:lnTo>
                    <a:pt x="0" y="182245"/>
                  </a:lnTo>
                </a:path>
              </a:pathLst>
            </a:custGeom>
            <a:ln w="31750" cap="rnd">
              <a:solidFill>
                <a:srgbClr val="00924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137F1220-A35E-E149-B9E4-71C751D775A3}"/>
                </a:ext>
              </a:extLst>
            </p:cNvPr>
            <p:cNvSpPr/>
            <p:nvPr/>
          </p:nvSpPr>
          <p:spPr>
            <a:xfrm>
              <a:off x="6529070" y="3042920"/>
              <a:ext cx="118109" cy="118110"/>
            </a:xfrm>
            <a:custGeom>
              <a:avLst/>
              <a:gdLst>
                <a:gd name="connsiteX0" fmla="*/ 0 w 118109"/>
                <a:gd name="connsiteY0" fmla="*/ 0 h 118110"/>
                <a:gd name="connsiteX1" fmla="*/ 118110 w 118109"/>
                <a:gd name="connsiteY1" fmla="*/ 11811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109" h="118110">
                  <a:moveTo>
                    <a:pt x="0" y="0"/>
                  </a:moveTo>
                  <a:lnTo>
                    <a:pt x="118110" y="118110"/>
                  </a:lnTo>
                </a:path>
              </a:pathLst>
            </a:custGeom>
            <a:ln w="31750" cap="rnd">
              <a:solidFill>
                <a:srgbClr val="00924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BF74E-235B-B841-9294-EF27607C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Тренд на результативную </a:t>
            </a:r>
            <a:r>
              <a:rPr lang="ru-RU" dirty="0" err="1"/>
              <a:t>кибербезопасность</a:t>
            </a:r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BCD395-A0A1-0B49-A3BC-931EDAF93C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475" y="441325"/>
            <a:ext cx="331614" cy="3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1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5">
            <a:extLst>
              <a:ext uri="{FF2B5EF4-FFF2-40B4-BE49-F238E27FC236}">
                <a16:creationId xmlns:a16="http://schemas.microsoft.com/office/drawing/2014/main" id="{E7DC166D-B8D2-8F44-9535-2F049C75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37" y="317930"/>
            <a:ext cx="8390072" cy="1386825"/>
          </a:xfrm>
        </p:spPr>
        <p:txBody>
          <a:bodyPr>
            <a:normAutofit fontScale="90000"/>
          </a:bodyPr>
          <a:lstStyle/>
          <a:p>
            <a:r>
              <a:rPr lang="ru-RU" kern="0" dirty="0">
                <a:latin typeface="TT Positive" panose="020B0604020202020204" charset="0"/>
              </a:rPr>
              <a:t>Сравнение подходов к обеспечению </a:t>
            </a:r>
            <a:r>
              <a:rPr lang="ru-RU" kern="0" dirty="0" err="1">
                <a:latin typeface="TT Positive" panose="020B0604020202020204" charset="0"/>
              </a:rPr>
              <a:t>кибербезопасности</a:t>
            </a:r>
            <a:endParaRPr lang="ru-RU" spc="100" dirty="0">
              <a:solidFill>
                <a:srgbClr val="212121"/>
              </a:solidFill>
              <a:ea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2130AA-8525-9B46-A811-213BB7388BBB}"/>
              </a:ext>
            </a:extLst>
          </p:cNvPr>
          <p:cNvSpPr txBox="1"/>
          <p:nvPr/>
        </p:nvSpPr>
        <p:spPr>
          <a:xfrm>
            <a:off x="941234" y="2015751"/>
            <a:ext cx="268535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b="1" kern="0" dirty="0">
                <a:solidFill>
                  <a:srgbClr val="FF0000"/>
                </a:solidFill>
                <a:latin typeface="TT Positive" panose="020B0604020202020204" charset="0"/>
                <a:cs typeface="Arial Black" panose="020B0604020202020204" pitchFamily="34" charset="0"/>
              </a:rPr>
              <a:t>РЕЗУЛЬТАТИВНАЯ КБ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388AA5-4E04-2F4D-B2B4-5E984EA776B3}"/>
              </a:ext>
            </a:extLst>
          </p:cNvPr>
          <p:cNvSpPr txBox="1"/>
          <p:nvPr/>
        </p:nvSpPr>
        <p:spPr>
          <a:xfrm>
            <a:off x="7777460" y="2015751"/>
            <a:ext cx="247535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b="1" kern="0" dirty="0">
                <a:solidFill>
                  <a:srgbClr val="FF0000"/>
                </a:solidFill>
                <a:latin typeface="TT Positive" panose="020B0604020202020204" charset="0"/>
                <a:cs typeface="Arial Black" panose="020B0604020202020204" pitchFamily="34" charset="0"/>
              </a:rPr>
              <a:t>КЛАССИЧЕСКАЯ</a:t>
            </a:r>
            <a:r>
              <a:rPr lang="en-US" b="1" kern="0" dirty="0">
                <a:solidFill>
                  <a:srgbClr val="FF0000"/>
                </a:solidFill>
                <a:latin typeface="TT Positive" panose="020B0604020202020204" charset="0"/>
                <a:cs typeface="Arial Black" panose="020B0604020202020204" pitchFamily="34" charset="0"/>
              </a:rPr>
              <a:t> </a:t>
            </a:r>
            <a:r>
              <a:rPr lang="ru-RU" b="1" kern="0" dirty="0">
                <a:solidFill>
                  <a:srgbClr val="FF0000"/>
                </a:solidFill>
                <a:latin typeface="TT Positive" panose="020B0604020202020204" charset="0"/>
                <a:cs typeface="Arial Black" panose="020B0604020202020204" pitchFamily="34" charset="0"/>
              </a:rPr>
              <a:t>ИБ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D3726A4-A3BD-3245-BC18-C82A31D53D0F}"/>
              </a:ext>
            </a:extLst>
          </p:cNvPr>
          <p:cNvSpPr/>
          <p:nvPr/>
        </p:nvSpPr>
        <p:spPr>
          <a:xfrm>
            <a:off x="5162498" y="3142352"/>
            <a:ext cx="18072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828282"/>
                </a:solidFill>
                <a:latin typeface="TT Positive" panose="020B0604020202020204" charset="0"/>
                <a:cs typeface="Arial" panose="020B0604020202020204" pitchFamily="34" charset="0"/>
              </a:rPr>
              <a:t>МОНИТОРИНГ</a:t>
            </a:r>
            <a:endParaRPr lang="ru-RU" sz="1200" dirty="0">
              <a:solidFill>
                <a:srgbClr val="828282"/>
              </a:solidFill>
              <a:latin typeface="TT Positive" panose="020B060402020202020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84BC4CF-2ED4-E24B-AC4F-C5132F8C49FA}"/>
              </a:ext>
            </a:extLst>
          </p:cNvPr>
          <p:cNvSpPr/>
          <p:nvPr/>
        </p:nvSpPr>
        <p:spPr>
          <a:xfrm>
            <a:off x="5043307" y="4630923"/>
            <a:ext cx="2024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828282"/>
                </a:solidFill>
                <a:latin typeface="TT Positive" panose="020B0604020202020204" charset="0"/>
                <a:cs typeface="Arial" panose="020B0604020202020204" pitchFamily="34" charset="0"/>
              </a:rPr>
              <a:t>РЕАГИРОВАНИЕ</a:t>
            </a:r>
            <a:endParaRPr lang="ru-RU" sz="1200" dirty="0">
              <a:solidFill>
                <a:srgbClr val="828282"/>
              </a:solidFill>
              <a:latin typeface="TT Positive" panose="020B060402020202020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637146-3E23-FF4E-BF83-2A28FE17644F}"/>
              </a:ext>
            </a:extLst>
          </p:cNvPr>
          <p:cNvSpPr txBox="1"/>
          <p:nvPr/>
        </p:nvSpPr>
        <p:spPr>
          <a:xfrm>
            <a:off x="941234" y="2693458"/>
            <a:ext cx="367803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T Positive" panose="020B0604020202020204" charset="0"/>
              </a:rPr>
              <a:t>Концентрация усилий </a:t>
            </a:r>
            <a:r>
              <a:rPr lang="ru-RU" sz="1200" dirty="0">
                <a:latin typeface="TT Positive" panose="020B0604020202020204" charset="0"/>
              </a:rPr>
              <a:t>на мониторинге </a:t>
            </a:r>
            <a:br>
              <a:rPr lang="en-US" sz="1200" dirty="0">
                <a:latin typeface="TT Positive" panose="020B0604020202020204" charset="0"/>
              </a:rPr>
            </a:br>
            <a:r>
              <a:rPr lang="ru-RU" sz="1200" dirty="0">
                <a:latin typeface="TT Positive" panose="020B0604020202020204" charset="0"/>
              </a:rPr>
              <a:t>целевых активов и уровня безопасной настройки (</a:t>
            </a:r>
            <a:r>
              <a:rPr lang="ru-RU" sz="1200" dirty="0" err="1">
                <a:latin typeface="TT Positive" panose="020B0604020202020204" charset="0"/>
              </a:rPr>
              <a:t>харденинга</a:t>
            </a:r>
            <a:r>
              <a:rPr lang="ru-RU" sz="1200" dirty="0">
                <a:latin typeface="TT Positive" panose="020B0604020202020204" charset="0"/>
              </a:rPr>
              <a:t>) компонентов инфраструктуры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642E07-2A01-5941-800D-EB64D5F4CADB}"/>
              </a:ext>
            </a:extLst>
          </p:cNvPr>
          <p:cNvSpPr txBox="1"/>
          <p:nvPr/>
        </p:nvSpPr>
        <p:spPr>
          <a:xfrm>
            <a:off x="7801723" y="2693458"/>
            <a:ext cx="253376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T Positive" panose="020B0604020202020204" charset="0"/>
              </a:rPr>
              <a:t>Стремление к полному покрытию </a:t>
            </a:r>
            <a:r>
              <a:rPr lang="ru-RU" sz="1200" dirty="0">
                <a:latin typeface="TT Positive" panose="020B0604020202020204" charset="0"/>
              </a:rPr>
              <a:t>активов средствами мониторинга и защиты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3DE29A-9DC2-1547-BD6E-EA611E797710}"/>
              </a:ext>
            </a:extLst>
          </p:cNvPr>
          <p:cNvSpPr txBox="1"/>
          <p:nvPr/>
        </p:nvSpPr>
        <p:spPr>
          <a:xfrm>
            <a:off x="941234" y="3666417"/>
            <a:ext cx="3774665" cy="13542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b="1" dirty="0">
                <a:latin typeface="TT Positive" panose="020B0604020202020204" charset="0"/>
              </a:rPr>
              <a:t>Понимание целей атакующего и атрибуция </a:t>
            </a:r>
            <a:r>
              <a:rPr lang="ru-RU" sz="1200" dirty="0">
                <a:latin typeface="TT Positive" panose="020B0604020202020204" charset="0"/>
              </a:rPr>
              <a:t>злоумышленников для адекватного </a:t>
            </a:r>
            <a:br>
              <a:rPr lang="en-US" sz="1200" dirty="0">
                <a:latin typeface="TT Positive" panose="020B0604020202020204" charset="0"/>
              </a:rPr>
            </a:br>
            <a:r>
              <a:rPr lang="ru-RU" sz="1200" dirty="0">
                <a:latin typeface="TT Positive" panose="020B0604020202020204" charset="0"/>
              </a:rPr>
              <a:t>и эффективного реагирования</a:t>
            </a:r>
          </a:p>
          <a:p>
            <a:pPr>
              <a:spcAft>
                <a:spcPts val="1200"/>
              </a:spcAft>
            </a:pPr>
            <a:r>
              <a:rPr lang="ru-RU" sz="1200" b="1" dirty="0">
                <a:latin typeface="TT Positive" panose="020B0604020202020204" charset="0"/>
              </a:rPr>
              <a:t>Предотвращение </a:t>
            </a:r>
            <a:r>
              <a:rPr lang="ru-RU" sz="1200" dirty="0">
                <a:latin typeface="TT Positive" panose="020B0604020202020204" charset="0"/>
              </a:rPr>
              <a:t>наступления недопустимого события с последующей программной </a:t>
            </a:r>
            <a:br>
              <a:rPr lang="en-US" sz="1200" dirty="0">
                <a:latin typeface="TT Positive" panose="020B0604020202020204" charset="0"/>
              </a:rPr>
            </a:br>
            <a:r>
              <a:rPr lang="ru-RU" sz="1200" dirty="0">
                <a:latin typeface="TT Positive" panose="020B0604020202020204" charset="0"/>
              </a:rPr>
              <a:t>роботизации рутинных процедур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20CEF6-7A14-704A-B920-EB32691058C4}"/>
              </a:ext>
            </a:extLst>
          </p:cNvPr>
          <p:cNvSpPr txBox="1"/>
          <p:nvPr/>
        </p:nvSpPr>
        <p:spPr>
          <a:xfrm>
            <a:off x="7801723" y="3666417"/>
            <a:ext cx="3567182" cy="11695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b="1" dirty="0">
                <a:latin typeface="TT Positive" panose="020B0604020202020204" charset="0"/>
              </a:rPr>
              <a:t>Отсутствие четкого представления о цели атаки </a:t>
            </a:r>
            <a:r>
              <a:rPr lang="ru-RU" sz="1200" dirty="0">
                <a:latin typeface="TT Positive" panose="020B0604020202020204" charset="0"/>
              </a:rPr>
              <a:t>и, как следствие, максимально возможное количество работ по реагированию</a:t>
            </a:r>
          </a:p>
          <a:p>
            <a:pPr>
              <a:spcAft>
                <a:spcPts val="1200"/>
              </a:spcAft>
            </a:pPr>
            <a:r>
              <a:rPr lang="ru-RU" sz="1200" b="1" dirty="0">
                <a:latin typeface="TT Positive" panose="020B0604020202020204" charset="0"/>
              </a:rPr>
              <a:t>Обработка </a:t>
            </a:r>
            <a:r>
              <a:rPr lang="ru-RU" sz="1200" dirty="0">
                <a:latin typeface="TT Positive" panose="020B0604020202020204" charset="0"/>
              </a:rPr>
              <a:t>инцидентов и реагирование по пред заготовленным скриптам (</a:t>
            </a:r>
            <a:r>
              <a:rPr lang="en-US" sz="1200" dirty="0">
                <a:latin typeface="TT Positive" panose="020B0604020202020204" charset="0"/>
              </a:rPr>
              <a:t>playbook)</a:t>
            </a:r>
            <a:endParaRPr lang="ru-RU" sz="1200" dirty="0">
              <a:latin typeface="TT Positive" panose="020B060402020202020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373A0989-3EC1-CC44-823E-1E8F041D06E9}"/>
              </a:ext>
            </a:extLst>
          </p:cNvPr>
          <p:cNvCxnSpPr>
            <a:cxnSpLocks/>
          </p:cNvCxnSpPr>
          <p:nvPr/>
        </p:nvCxnSpPr>
        <p:spPr>
          <a:xfrm flipH="1">
            <a:off x="941233" y="3506679"/>
            <a:ext cx="983703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55470C5-25D8-4D45-8C12-C444D66DE7C6}"/>
              </a:ext>
            </a:extLst>
          </p:cNvPr>
          <p:cNvCxnSpPr>
            <a:cxnSpLocks/>
          </p:cNvCxnSpPr>
          <p:nvPr/>
        </p:nvCxnSpPr>
        <p:spPr>
          <a:xfrm flipH="1">
            <a:off x="941233" y="5142577"/>
            <a:ext cx="983703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B4B50CD-5BAF-4C48-B3A8-ECD37BA811B0}"/>
              </a:ext>
            </a:extLst>
          </p:cNvPr>
          <p:cNvGrpSpPr/>
          <p:nvPr/>
        </p:nvGrpSpPr>
        <p:grpSpPr>
          <a:xfrm>
            <a:off x="4970444" y="2815009"/>
            <a:ext cx="2206634" cy="316973"/>
            <a:chOff x="4610226" y="2196125"/>
            <a:chExt cx="2206634" cy="316973"/>
          </a:xfrm>
        </p:grpSpPr>
        <p:sp>
          <p:nvSpPr>
            <p:cNvPr id="39" name="Полилиния 24">
              <a:extLst>
                <a:ext uri="{FF2B5EF4-FFF2-40B4-BE49-F238E27FC236}">
                  <a16:creationId xmlns:a16="http://schemas.microsoft.com/office/drawing/2014/main" id="{E9DAAB60-1665-4F4A-BBF2-70B52CA32EC4}"/>
                </a:ext>
              </a:extLst>
            </p:cNvPr>
            <p:cNvSpPr/>
            <p:nvPr/>
          </p:nvSpPr>
          <p:spPr>
            <a:xfrm rot="16200000">
              <a:off x="6579130" y="2275369"/>
              <a:ext cx="316973" cy="158486"/>
            </a:xfrm>
            <a:custGeom>
              <a:avLst/>
              <a:gdLst>
                <a:gd name="connsiteX0" fmla="*/ 0 w 95250"/>
                <a:gd name="connsiteY0" fmla="*/ 0 h 47625"/>
                <a:gd name="connsiteX1" fmla="*/ 47625 w 95250"/>
                <a:gd name="connsiteY1" fmla="*/ 47625 h 47625"/>
                <a:gd name="connsiteX2" fmla="*/ 95250 w 9525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0" y="0"/>
                  </a:moveTo>
                  <a:lnTo>
                    <a:pt x="47625" y="47625"/>
                  </a:lnTo>
                  <a:lnTo>
                    <a:pt x="95250" y="0"/>
                  </a:lnTo>
                </a:path>
              </a:pathLst>
            </a:custGeom>
            <a:noFill/>
            <a:ln w="28575" cap="rnd">
              <a:solidFill>
                <a:srgbClr val="B2B6BF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400" dirty="0">
                <a:latin typeface="TT Positive" panose="020B0604020202020204" charset="0"/>
              </a:endParaRPr>
            </a:p>
          </p:txBody>
        </p:sp>
        <p:sp>
          <p:nvSpPr>
            <p:cNvPr id="40" name="Полилиния 24">
              <a:extLst>
                <a:ext uri="{FF2B5EF4-FFF2-40B4-BE49-F238E27FC236}">
                  <a16:creationId xmlns:a16="http://schemas.microsoft.com/office/drawing/2014/main" id="{0681B7A1-1AAD-8345-B065-683A21474D8B}"/>
                </a:ext>
              </a:extLst>
            </p:cNvPr>
            <p:cNvSpPr/>
            <p:nvPr/>
          </p:nvSpPr>
          <p:spPr>
            <a:xfrm rot="5400000">
              <a:off x="4530982" y="2275369"/>
              <a:ext cx="316973" cy="158486"/>
            </a:xfrm>
            <a:custGeom>
              <a:avLst/>
              <a:gdLst>
                <a:gd name="connsiteX0" fmla="*/ 0 w 95250"/>
                <a:gd name="connsiteY0" fmla="*/ 0 h 47625"/>
                <a:gd name="connsiteX1" fmla="*/ 47625 w 95250"/>
                <a:gd name="connsiteY1" fmla="*/ 47625 h 47625"/>
                <a:gd name="connsiteX2" fmla="*/ 95250 w 9525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0" y="0"/>
                  </a:moveTo>
                  <a:lnTo>
                    <a:pt x="47625" y="47625"/>
                  </a:lnTo>
                  <a:lnTo>
                    <a:pt x="95250" y="0"/>
                  </a:lnTo>
                </a:path>
              </a:pathLst>
            </a:custGeom>
            <a:noFill/>
            <a:ln w="28575" cap="rnd">
              <a:solidFill>
                <a:srgbClr val="B2B6BF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400" dirty="0">
                <a:latin typeface="TT Positive" panose="020B060402020202020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BA517B1-BFF1-974C-BDE0-E2C88C61B8CF}"/>
              </a:ext>
            </a:extLst>
          </p:cNvPr>
          <p:cNvGrpSpPr/>
          <p:nvPr/>
        </p:nvGrpSpPr>
        <p:grpSpPr>
          <a:xfrm>
            <a:off x="4970444" y="4245466"/>
            <a:ext cx="2206634" cy="316973"/>
            <a:chOff x="4610226" y="2196125"/>
            <a:chExt cx="2206634" cy="316973"/>
          </a:xfrm>
        </p:grpSpPr>
        <p:sp>
          <p:nvSpPr>
            <p:cNvPr id="42" name="Полилиния 24">
              <a:extLst>
                <a:ext uri="{FF2B5EF4-FFF2-40B4-BE49-F238E27FC236}">
                  <a16:creationId xmlns:a16="http://schemas.microsoft.com/office/drawing/2014/main" id="{29662E49-1FCC-7542-8059-317F2A9B82C9}"/>
                </a:ext>
              </a:extLst>
            </p:cNvPr>
            <p:cNvSpPr/>
            <p:nvPr/>
          </p:nvSpPr>
          <p:spPr>
            <a:xfrm rot="16200000">
              <a:off x="6579130" y="2275369"/>
              <a:ext cx="316973" cy="158486"/>
            </a:xfrm>
            <a:custGeom>
              <a:avLst/>
              <a:gdLst>
                <a:gd name="connsiteX0" fmla="*/ 0 w 95250"/>
                <a:gd name="connsiteY0" fmla="*/ 0 h 47625"/>
                <a:gd name="connsiteX1" fmla="*/ 47625 w 95250"/>
                <a:gd name="connsiteY1" fmla="*/ 47625 h 47625"/>
                <a:gd name="connsiteX2" fmla="*/ 95250 w 9525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0" y="0"/>
                  </a:moveTo>
                  <a:lnTo>
                    <a:pt x="47625" y="47625"/>
                  </a:lnTo>
                  <a:lnTo>
                    <a:pt x="95250" y="0"/>
                  </a:lnTo>
                </a:path>
              </a:pathLst>
            </a:custGeom>
            <a:noFill/>
            <a:ln w="28575" cap="rnd">
              <a:solidFill>
                <a:srgbClr val="B2B6BF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400" dirty="0">
                <a:latin typeface="TT Positive" panose="020B0604020202020204" charset="0"/>
              </a:endParaRPr>
            </a:p>
          </p:txBody>
        </p:sp>
        <p:sp>
          <p:nvSpPr>
            <p:cNvPr id="43" name="Полилиния 24">
              <a:extLst>
                <a:ext uri="{FF2B5EF4-FFF2-40B4-BE49-F238E27FC236}">
                  <a16:creationId xmlns:a16="http://schemas.microsoft.com/office/drawing/2014/main" id="{76E411F9-8B7B-EA4F-A63B-E6F729F00FDF}"/>
                </a:ext>
              </a:extLst>
            </p:cNvPr>
            <p:cNvSpPr/>
            <p:nvPr/>
          </p:nvSpPr>
          <p:spPr>
            <a:xfrm rot="5400000">
              <a:off x="4530982" y="2275369"/>
              <a:ext cx="316973" cy="158486"/>
            </a:xfrm>
            <a:custGeom>
              <a:avLst/>
              <a:gdLst>
                <a:gd name="connsiteX0" fmla="*/ 0 w 95250"/>
                <a:gd name="connsiteY0" fmla="*/ 0 h 47625"/>
                <a:gd name="connsiteX1" fmla="*/ 47625 w 95250"/>
                <a:gd name="connsiteY1" fmla="*/ 47625 h 47625"/>
                <a:gd name="connsiteX2" fmla="*/ 95250 w 9525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0" y="0"/>
                  </a:moveTo>
                  <a:lnTo>
                    <a:pt x="47625" y="47625"/>
                  </a:lnTo>
                  <a:lnTo>
                    <a:pt x="95250" y="0"/>
                  </a:lnTo>
                </a:path>
              </a:pathLst>
            </a:custGeom>
            <a:noFill/>
            <a:ln w="28575" cap="rnd">
              <a:solidFill>
                <a:srgbClr val="B2B6BF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400" dirty="0">
                <a:latin typeface="TT Positive" panose="020B0604020202020204" charset="0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DEEA9B40-2EA2-CB4E-A25B-2917AB56F840}"/>
              </a:ext>
            </a:extLst>
          </p:cNvPr>
          <p:cNvGrpSpPr/>
          <p:nvPr/>
        </p:nvGrpSpPr>
        <p:grpSpPr>
          <a:xfrm>
            <a:off x="5699028" y="2355228"/>
            <a:ext cx="740508" cy="739082"/>
            <a:chOff x="6456363" y="3338513"/>
            <a:chExt cx="823912" cy="822325"/>
          </a:xfrm>
          <a:solidFill>
            <a:srgbClr val="828282"/>
          </a:solidFill>
        </p:grpSpPr>
        <p:sp>
          <p:nvSpPr>
            <p:cNvPr id="45" name="Freeform 334">
              <a:extLst>
                <a:ext uri="{FF2B5EF4-FFF2-40B4-BE49-F238E27FC236}">
                  <a16:creationId xmlns:a16="http://schemas.microsoft.com/office/drawing/2014/main" id="{0EA85DB3-5541-0647-95BE-643D2B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313" y="3903663"/>
              <a:ext cx="122237" cy="74613"/>
            </a:xfrm>
            <a:custGeom>
              <a:avLst/>
              <a:gdLst>
                <a:gd name="T0" fmla="*/ 32 w 38"/>
                <a:gd name="T1" fmla="*/ 23 h 23"/>
                <a:gd name="T2" fmla="*/ 19 w 38"/>
                <a:gd name="T3" fmla="*/ 10 h 23"/>
                <a:gd name="T4" fmla="*/ 6 w 38"/>
                <a:gd name="T5" fmla="*/ 23 h 23"/>
                <a:gd name="T6" fmla="*/ 0 w 38"/>
                <a:gd name="T7" fmla="*/ 17 h 23"/>
                <a:gd name="T8" fmla="*/ 16 w 38"/>
                <a:gd name="T9" fmla="*/ 1 h 23"/>
                <a:gd name="T10" fmla="*/ 22 w 38"/>
                <a:gd name="T11" fmla="*/ 1 h 23"/>
                <a:gd name="T12" fmla="*/ 38 w 38"/>
                <a:gd name="T13" fmla="*/ 17 h 23"/>
                <a:gd name="T14" fmla="*/ 32 w 38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3">
                  <a:moveTo>
                    <a:pt x="32" y="23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38" y="17"/>
                    <a:pt x="38" y="17"/>
                    <a:pt x="38" y="17"/>
                  </a:cubicBezTo>
                  <a:lnTo>
                    <a:pt x="3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46" name="Freeform 335">
              <a:extLst>
                <a:ext uri="{FF2B5EF4-FFF2-40B4-BE49-F238E27FC236}">
                  <a16:creationId xmlns:a16="http://schemas.microsoft.com/office/drawing/2014/main" id="{52771C80-AA43-8740-9155-C7621A94F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088" y="3903663"/>
              <a:ext cx="122237" cy="74613"/>
            </a:xfrm>
            <a:custGeom>
              <a:avLst/>
              <a:gdLst>
                <a:gd name="T0" fmla="*/ 32 w 38"/>
                <a:gd name="T1" fmla="*/ 23 h 23"/>
                <a:gd name="T2" fmla="*/ 19 w 38"/>
                <a:gd name="T3" fmla="*/ 10 h 23"/>
                <a:gd name="T4" fmla="*/ 6 w 38"/>
                <a:gd name="T5" fmla="*/ 23 h 23"/>
                <a:gd name="T6" fmla="*/ 0 w 38"/>
                <a:gd name="T7" fmla="*/ 17 h 23"/>
                <a:gd name="T8" fmla="*/ 16 w 38"/>
                <a:gd name="T9" fmla="*/ 1 h 23"/>
                <a:gd name="T10" fmla="*/ 22 w 38"/>
                <a:gd name="T11" fmla="*/ 1 h 23"/>
                <a:gd name="T12" fmla="*/ 38 w 38"/>
                <a:gd name="T13" fmla="*/ 17 h 23"/>
                <a:gd name="T14" fmla="*/ 32 w 38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3">
                  <a:moveTo>
                    <a:pt x="32" y="23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38" y="17"/>
                    <a:pt x="38" y="17"/>
                    <a:pt x="38" y="17"/>
                  </a:cubicBezTo>
                  <a:lnTo>
                    <a:pt x="3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47" name="Freeform 336">
              <a:extLst>
                <a:ext uri="{FF2B5EF4-FFF2-40B4-BE49-F238E27FC236}">
                  <a16:creationId xmlns:a16="http://schemas.microsoft.com/office/drawing/2014/main" id="{CBEB1F1B-2BCF-5844-97E7-431BFADCE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200" y="4087813"/>
              <a:ext cx="122237" cy="73025"/>
            </a:xfrm>
            <a:custGeom>
              <a:avLst/>
              <a:gdLst>
                <a:gd name="T0" fmla="*/ 19 w 38"/>
                <a:gd name="T1" fmla="*/ 23 h 23"/>
                <a:gd name="T2" fmla="*/ 16 w 38"/>
                <a:gd name="T3" fmla="*/ 22 h 23"/>
                <a:gd name="T4" fmla="*/ 0 w 38"/>
                <a:gd name="T5" fmla="*/ 6 h 23"/>
                <a:gd name="T6" fmla="*/ 6 w 38"/>
                <a:gd name="T7" fmla="*/ 0 h 23"/>
                <a:gd name="T8" fmla="*/ 19 w 38"/>
                <a:gd name="T9" fmla="*/ 13 h 23"/>
                <a:gd name="T10" fmla="*/ 32 w 38"/>
                <a:gd name="T11" fmla="*/ 0 h 23"/>
                <a:gd name="T12" fmla="*/ 38 w 38"/>
                <a:gd name="T13" fmla="*/ 6 h 23"/>
                <a:gd name="T14" fmla="*/ 22 w 38"/>
                <a:gd name="T15" fmla="*/ 22 h 23"/>
                <a:gd name="T16" fmla="*/ 19 w 38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19" y="23"/>
                  </a:moveTo>
                  <a:cubicBezTo>
                    <a:pt x="18" y="23"/>
                    <a:pt x="17" y="23"/>
                    <a:pt x="16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3"/>
                    <a:pt x="20" y="23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48" name="Freeform 337">
              <a:extLst>
                <a:ext uri="{FF2B5EF4-FFF2-40B4-BE49-F238E27FC236}">
                  <a16:creationId xmlns:a16="http://schemas.microsoft.com/office/drawing/2014/main" id="{05343263-FBB8-3343-A516-82AF3EDD8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363" y="3916363"/>
              <a:ext cx="309562" cy="153988"/>
            </a:xfrm>
            <a:custGeom>
              <a:avLst/>
              <a:gdLst>
                <a:gd name="T0" fmla="*/ 92 w 96"/>
                <a:gd name="T1" fmla="*/ 48 h 48"/>
                <a:gd name="T2" fmla="*/ 0 w 96"/>
                <a:gd name="T3" fmla="*/ 48 h 48"/>
                <a:gd name="T4" fmla="*/ 0 w 96"/>
                <a:gd name="T5" fmla="*/ 40 h 48"/>
                <a:gd name="T6" fmla="*/ 88 w 96"/>
                <a:gd name="T7" fmla="*/ 40 h 48"/>
                <a:gd name="T8" fmla="*/ 88 w 96"/>
                <a:gd name="T9" fmla="*/ 0 h 48"/>
                <a:gd name="T10" fmla="*/ 96 w 96"/>
                <a:gd name="T11" fmla="*/ 0 h 48"/>
                <a:gd name="T12" fmla="*/ 96 w 96"/>
                <a:gd name="T13" fmla="*/ 44 h 48"/>
                <a:gd name="T14" fmla="*/ 92 w 9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8">
                  <a:moveTo>
                    <a:pt x="92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6"/>
                    <a:pt x="94" y="48"/>
                    <a:pt x="9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49" name="Freeform 338">
              <a:extLst>
                <a:ext uri="{FF2B5EF4-FFF2-40B4-BE49-F238E27FC236}">
                  <a16:creationId xmlns:a16="http://schemas.microsoft.com/office/drawing/2014/main" id="{87936F94-3469-A84C-9145-B71024047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713" y="3916363"/>
              <a:ext cx="309562" cy="153988"/>
            </a:xfrm>
            <a:custGeom>
              <a:avLst/>
              <a:gdLst>
                <a:gd name="T0" fmla="*/ 96 w 96"/>
                <a:gd name="T1" fmla="*/ 48 h 48"/>
                <a:gd name="T2" fmla="*/ 4 w 96"/>
                <a:gd name="T3" fmla="*/ 48 h 48"/>
                <a:gd name="T4" fmla="*/ 0 w 96"/>
                <a:gd name="T5" fmla="*/ 44 h 48"/>
                <a:gd name="T6" fmla="*/ 0 w 96"/>
                <a:gd name="T7" fmla="*/ 0 h 48"/>
                <a:gd name="T8" fmla="*/ 8 w 96"/>
                <a:gd name="T9" fmla="*/ 0 h 48"/>
                <a:gd name="T10" fmla="*/ 8 w 96"/>
                <a:gd name="T11" fmla="*/ 40 h 48"/>
                <a:gd name="T12" fmla="*/ 96 w 96"/>
                <a:gd name="T13" fmla="*/ 40 h 48"/>
                <a:gd name="T14" fmla="*/ 96 w 9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8">
                  <a:moveTo>
                    <a:pt x="96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6" y="40"/>
                    <a:pt x="96" y="40"/>
                    <a:pt x="96" y="40"/>
                  </a:cubicBezTo>
                  <a:lnTo>
                    <a:pt x="9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0" name="Rectangle 339">
              <a:extLst>
                <a:ext uri="{FF2B5EF4-FFF2-40B4-BE49-F238E27FC236}">
                  <a16:creationId xmlns:a16="http://schemas.microsoft.com/office/drawing/2014/main" id="{CD35A18F-1557-794D-B817-D52C38C49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3903663"/>
              <a:ext cx="26987" cy="244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1" name="Freeform 340">
              <a:extLst>
                <a:ext uri="{FF2B5EF4-FFF2-40B4-BE49-F238E27FC236}">
                  <a16:creationId xmlns:a16="http://schemas.microsoft.com/office/drawing/2014/main" id="{C1EDFD0E-A847-534F-84C9-82D5661E48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8938" y="3429001"/>
              <a:ext cx="206375" cy="204788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8 h 64"/>
                <a:gd name="T12" fmla="*/ 8 w 64"/>
                <a:gd name="T13" fmla="*/ 32 h 64"/>
                <a:gd name="T14" fmla="*/ 32 w 64"/>
                <a:gd name="T15" fmla="*/ 56 h 64"/>
                <a:gd name="T16" fmla="*/ 56 w 64"/>
                <a:gd name="T17" fmla="*/ 32 h 64"/>
                <a:gd name="T18" fmla="*/ 32 w 64"/>
                <a:gd name="T1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8"/>
                  </a:moveTo>
                  <a:cubicBezTo>
                    <a:pt x="19" y="8"/>
                    <a:pt x="8" y="19"/>
                    <a:pt x="8" y="32"/>
                  </a:cubicBezTo>
                  <a:cubicBezTo>
                    <a:pt x="8" y="45"/>
                    <a:pt x="19" y="56"/>
                    <a:pt x="32" y="56"/>
                  </a:cubicBezTo>
                  <a:cubicBezTo>
                    <a:pt x="45" y="56"/>
                    <a:pt x="56" y="45"/>
                    <a:pt x="56" y="32"/>
                  </a:cubicBezTo>
                  <a:cubicBezTo>
                    <a:pt x="56" y="19"/>
                    <a:pt x="45" y="8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2" name="Freeform 341">
              <a:extLst>
                <a:ext uri="{FF2B5EF4-FFF2-40B4-BE49-F238E27FC236}">
                  <a16:creationId xmlns:a16="http://schemas.microsoft.com/office/drawing/2014/main" id="{5CB77BF9-355C-2A4E-8C3F-F3567D3F0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363" y="3402013"/>
              <a:ext cx="823912" cy="476250"/>
            </a:xfrm>
            <a:custGeom>
              <a:avLst/>
              <a:gdLst>
                <a:gd name="T0" fmla="*/ 204 w 256"/>
                <a:gd name="T1" fmla="*/ 148 h 148"/>
                <a:gd name="T2" fmla="*/ 52 w 256"/>
                <a:gd name="T3" fmla="*/ 148 h 148"/>
                <a:gd name="T4" fmla="*/ 0 w 256"/>
                <a:gd name="T5" fmla="*/ 96 h 148"/>
                <a:gd name="T6" fmla="*/ 52 w 256"/>
                <a:gd name="T7" fmla="*/ 44 h 148"/>
                <a:gd name="T8" fmla="*/ 52 w 256"/>
                <a:gd name="T9" fmla="*/ 52 h 148"/>
                <a:gd name="T10" fmla="*/ 8 w 256"/>
                <a:gd name="T11" fmla="*/ 96 h 148"/>
                <a:gd name="T12" fmla="*/ 52 w 256"/>
                <a:gd name="T13" fmla="*/ 140 h 148"/>
                <a:gd name="T14" fmla="*/ 204 w 256"/>
                <a:gd name="T15" fmla="*/ 140 h 148"/>
                <a:gd name="T16" fmla="*/ 248 w 256"/>
                <a:gd name="T17" fmla="*/ 96 h 148"/>
                <a:gd name="T18" fmla="*/ 216 w 256"/>
                <a:gd name="T19" fmla="*/ 56 h 148"/>
                <a:gd name="T20" fmla="*/ 212 w 256"/>
                <a:gd name="T21" fmla="*/ 56 h 148"/>
                <a:gd name="T22" fmla="*/ 212 w 256"/>
                <a:gd name="T23" fmla="*/ 52 h 148"/>
                <a:gd name="T24" fmla="*/ 176 w 256"/>
                <a:gd name="T25" fmla="*/ 8 h 148"/>
                <a:gd name="T26" fmla="*/ 176 w 256"/>
                <a:gd name="T27" fmla="*/ 0 h 148"/>
                <a:gd name="T28" fmla="*/ 220 w 256"/>
                <a:gd name="T29" fmla="*/ 48 h 148"/>
                <a:gd name="T30" fmla="*/ 256 w 256"/>
                <a:gd name="T31" fmla="*/ 96 h 148"/>
                <a:gd name="T32" fmla="*/ 204 w 256"/>
                <a:gd name="T3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6" h="148">
                  <a:moveTo>
                    <a:pt x="204" y="148"/>
                  </a:moveTo>
                  <a:cubicBezTo>
                    <a:pt x="52" y="148"/>
                    <a:pt x="52" y="148"/>
                    <a:pt x="52" y="148"/>
                  </a:cubicBezTo>
                  <a:cubicBezTo>
                    <a:pt x="23" y="148"/>
                    <a:pt x="0" y="125"/>
                    <a:pt x="0" y="96"/>
                  </a:cubicBezTo>
                  <a:cubicBezTo>
                    <a:pt x="0" y="67"/>
                    <a:pt x="23" y="44"/>
                    <a:pt x="52" y="44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28" y="52"/>
                    <a:pt x="8" y="72"/>
                    <a:pt x="8" y="96"/>
                  </a:cubicBezTo>
                  <a:cubicBezTo>
                    <a:pt x="8" y="120"/>
                    <a:pt x="28" y="140"/>
                    <a:pt x="52" y="140"/>
                  </a:cubicBezTo>
                  <a:cubicBezTo>
                    <a:pt x="204" y="140"/>
                    <a:pt x="204" y="140"/>
                    <a:pt x="204" y="140"/>
                  </a:cubicBezTo>
                  <a:cubicBezTo>
                    <a:pt x="228" y="140"/>
                    <a:pt x="248" y="120"/>
                    <a:pt x="248" y="96"/>
                  </a:cubicBezTo>
                  <a:cubicBezTo>
                    <a:pt x="248" y="74"/>
                    <a:pt x="233" y="56"/>
                    <a:pt x="216" y="56"/>
                  </a:cubicBezTo>
                  <a:cubicBezTo>
                    <a:pt x="212" y="56"/>
                    <a:pt x="212" y="56"/>
                    <a:pt x="212" y="56"/>
                  </a:cubicBezTo>
                  <a:cubicBezTo>
                    <a:pt x="212" y="52"/>
                    <a:pt x="212" y="52"/>
                    <a:pt x="212" y="52"/>
                  </a:cubicBezTo>
                  <a:cubicBezTo>
                    <a:pt x="212" y="30"/>
                    <a:pt x="194" y="8"/>
                    <a:pt x="176" y="8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97" y="0"/>
                    <a:pt x="218" y="23"/>
                    <a:pt x="220" y="48"/>
                  </a:cubicBezTo>
                  <a:cubicBezTo>
                    <a:pt x="240" y="50"/>
                    <a:pt x="256" y="71"/>
                    <a:pt x="256" y="96"/>
                  </a:cubicBezTo>
                  <a:cubicBezTo>
                    <a:pt x="256" y="125"/>
                    <a:pt x="233" y="148"/>
                    <a:pt x="204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3" name="Freeform 342">
              <a:extLst>
                <a:ext uri="{FF2B5EF4-FFF2-40B4-BE49-F238E27FC236}">
                  <a16:creationId xmlns:a16="http://schemas.microsoft.com/office/drawing/2014/main" id="{E9E6B01B-5BCF-514C-BA4D-2CAC1FF245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1325" y="3479801"/>
              <a:ext cx="103187" cy="103188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1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1"/>
                    <a:pt x="20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4" name="Rectangle 343">
              <a:extLst>
                <a:ext uri="{FF2B5EF4-FFF2-40B4-BE49-F238E27FC236}">
                  <a16:creationId xmlns:a16="http://schemas.microsoft.com/office/drawing/2014/main" id="{8C480E25-E5AF-6945-B7F5-3A10434F5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38" y="3787776"/>
              <a:ext cx="26987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5" name="Rectangle 344">
              <a:extLst>
                <a:ext uri="{FF2B5EF4-FFF2-40B4-BE49-F238E27FC236}">
                  <a16:creationId xmlns:a16="http://schemas.microsoft.com/office/drawing/2014/main" id="{2EAD7C91-50CC-A24A-AEC6-67CD5704B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7213" y="3787776"/>
              <a:ext cx="25400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6" name="Rectangle 345">
              <a:extLst>
                <a:ext uri="{FF2B5EF4-FFF2-40B4-BE49-F238E27FC236}">
                  <a16:creationId xmlns:a16="http://schemas.microsoft.com/office/drawing/2014/main" id="{ACB17B89-23C1-1147-884B-B1DA75338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3787776"/>
              <a:ext cx="26987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7" name="Rectangle 346">
              <a:extLst>
                <a:ext uri="{FF2B5EF4-FFF2-40B4-BE49-F238E27FC236}">
                  <a16:creationId xmlns:a16="http://schemas.microsoft.com/office/drawing/2014/main" id="{34933F05-C3C6-5442-A3B2-BD7F13A25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025" y="3787776"/>
              <a:ext cx="25400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8" name="Rectangle 347">
              <a:extLst>
                <a:ext uri="{FF2B5EF4-FFF2-40B4-BE49-F238E27FC236}">
                  <a16:creationId xmlns:a16="http://schemas.microsoft.com/office/drawing/2014/main" id="{FF2E59A6-15C9-5747-8437-7923F74C6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3787776"/>
              <a:ext cx="25400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9" name="Freeform 348">
              <a:extLst>
                <a:ext uri="{FF2B5EF4-FFF2-40B4-BE49-F238E27FC236}">
                  <a16:creationId xmlns:a16="http://schemas.microsoft.com/office/drawing/2014/main" id="{C3EFCDF7-F7C1-4A47-BF68-6F5FC0BA3C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0038" y="3338513"/>
              <a:ext cx="382587" cy="385763"/>
            </a:xfrm>
            <a:custGeom>
              <a:avLst/>
              <a:gdLst>
                <a:gd name="T0" fmla="*/ 52 w 119"/>
                <a:gd name="T1" fmla="*/ 119 h 120"/>
                <a:gd name="T2" fmla="*/ 45 w 119"/>
                <a:gd name="T3" fmla="*/ 106 h 120"/>
                <a:gd name="T4" fmla="*/ 32 w 119"/>
                <a:gd name="T5" fmla="*/ 113 h 120"/>
                <a:gd name="T6" fmla="*/ 16 w 119"/>
                <a:gd name="T7" fmla="*/ 101 h 120"/>
                <a:gd name="T8" fmla="*/ 7 w 119"/>
                <a:gd name="T9" fmla="*/ 89 h 120"/>
                <a:gd name="T10" fmla="*/ 1 w 119"/>
                <a:gd name="T11" fmla="*/ 70 h 120"/>
                <a:gd name="T12" fmla="*/ 12 w 119"/>
                <a:gd name="T13" fmla="*/ 60 h 120"/>
                <a:gd name="T14" fmla="*/ 1 w 119"/>
                <a:gd name="T15" fmla="*/ 50 h 120"/>
                <a:gd name="T16" fmla="*/ 7 w 119"/>
                <a:gd name="T17" fmla="*/ 31 h 120"/>
                <a:gd name="T18" fmla="*/ 16 w 119"/>
                <a:gd name="T19" fmla="*/ 19 h 120"/>
                <a:gd name="T20" fmla="*/ 32 w 119"/>
                <a:gd name="T21" fmla="*/ 7 h 120"/>
                <a:gd name="T22" fmla="*/ 45 w 119"/>
                <a:gd name="T23" fmla="*/ 14 h 120"/>
                <a:gd name="T24" fmla="*/ 52 w 119"/>
                <a:gd name="T25" fmla="*/ 1 h 120"/>
                <a:gd name="T26" fmla="*/ 71 w 119"/>
                <a:gd name="T27" fmla="*/ 1 h 120"/>
                <a:gd name="T28" fmla="*/ 86 w 119"/>
                <a:gd name="T29" fmla="*/ 6 h 120"/>
                <a:gd name="T30" fmla="*/ 102 w 119"/>
                <a:gd name="T31" fmla="*/ 17 h 120"/>
                <a:gd name="T32" fmla="*/ 99 w 119"/>
                <a:gd name="T33" fmla="*/ 32 h 120"/>
                <a:gd name="T34" fmla="*/ 114 w 119"/>
                <a:gd name="T35" fmla="*/ 34 h 120"/>
                <a:gd name="T36" fmla="*/ 119 w 119"/>
                <a:gd name="T37" fmla="*/ 52 h 120"/>
                <a:gd name="T38" fmla="*/ 119 w 119"/>
                <a:gd name="T39" fmla="*/ 68 h 120"/>
                <a:gd name="T40" fmla="*/ 114 w 119"/>
                <a:gd name="T41" fmla="*/ 86 h 120"/>
                <a:gd name="T42" fmla="*/ 99 w 119"/>
                <a:gd name="T43" fmla="*/ 88 h 120"/>
                <a:gd name="T44" fmla="*/ 102 w 119"/>
                <a:gd name="T45" fmla="*/ 103 h 120"/>
                <a:gd name="T46" fmla="*/ 86 w 119"/>
                <a:gd name="T47" fmla="*/ 114 h 120"/>
                <a:gd name="T48" fmla="*/ 71 w 119"/>
                <a:gd name="T49" fmla="*/ 119 h 120"/>
                <a:gd name="T50" fmla="*/ 60 w 119"/>
                <a:gd name="T51" fmla="*/ 120 h 120"/>
                <a:gd name="T52" fmla="*/ 65 w 119"/>
                <a:gd name="T53" fmla="*/ 112 h 120"/>
                <a:gd name="T54" fmla="*/ 71 w 119"/>
                <a:gd name="T55" fmla="*/ 98 h 120"/>
                <a:gd name="T56" fmla="*/ 76 w 119"/>
                <a:gd name="T57" fmla="*/ 97 h 120"/>
                <a:gd name="T58" fmla="*/ 94 w 119"/>
                <a:gd name="T59" fmla="*/ 99 h 120"/>
                <a:gd name="T60" fmla="*/ 91 w 119"/>
                <a:gd name="T61" fmla="*/ 85 h 120"/>
                <a:gd name="T62" fmla="*/ 95 w 119"/>
                <a:gd name="T63" fmla="*/ 80 h 120"/>
                <a:gd name="T64" fmla="*/ 111 w 119"/>
                <a:gd name="T65" fmla="*/ 71 h 120"/>
                <a:gd name="T66" fmla="*/ 100 w 119"/>
                <a:gd name="T67" fmla="*/ 61 h 120"/>
                <a:gd name="T68" fmla="*/ 100 w 119"/>
                <a:gd name="T69" fmla="*/ 59 h 120"/>
                <a:gd name="T70" fmla="*/ 111 w 119"/>
                <a:gd name="T71" fmla="*/ 48 h 120"/>
                <a:gd name="T72" fmla="*/ 95 w 119"/>
                <a:gd name="T73" fmla="*/ 40 h 120"/>
                <a:gd name="T74" fmla="*/ 91 w 119"/>
                <a:gd name="T75" fmla="*/ 35 h 120"/>
                <a:gd name="T76" fmla="*/ 94 w 119"/>
                <a:gd name="T77" fmla="*/ 21 h 120"/>
                <a:gd name="T78" fmla="*/ 76 w 119"/>
                <a:gd name="T79" fmla="*/ 23 h 120"/>
                <a:gd name="T80" fmla="*/ 71 w 119"/>
                <a:gd name="T81" fmla="*/ 21 h 120"/>
                <a:gd name="T82" fmla="*/ 65 w 119"/>
                <a:gd name="T83" fmla="*/ 8 h 120"/>
                <a:gd name="T84" fmla="*/ 51 w 119"/>
                <a:gd name="T85" fmla="*/ 21 h 120"/>
                <a:gd name="T86" fmla="*/ 46 w 119"/>
                <a:gd name="T87" fmla="*/ 22 h 120"/>
                <a:gd name="T88" fmla="*/ 33 w 119"/>
                <a:gd name="T89" fmla="*/ 15 h 120"/>
                <a:gd name="T90" fmla="*/ 30 w 119"/>
                <a:gd name="T91" fmla="*/ 33 h 120"/>
                <a:gd name="T92" fmla="*/ 27 w 119"/>
                <a:gd name="T93" fmla="*/ 38 h 120"/>
                <a:gd name="T94" fmla="*/ 12 w 119"/>
                <a:gd name="T95" fmla="*/ 39 h 120"/>
                <a:gd name="T96" fmla="*/ 20 w 119"/>
                <a:gd name="T97" fmla="*/ 56 h 120"/>
                <a:gd name="T98" fmla="*/ 20 w 119"/>
                <a:gd name="T99" fmla="*/ 60 h 120"/>
                <a:gd name="T100" fmla="*/ 20 w 119"/>
                <a:gd name="T101" fmla="*/ 64 h 120"/>
                <a:gd name="T102" fmla="*/ 12 w 119"/>
                <a:gd name="T103" fmla="*/ 80 h 120"/>
                <a:gd name="T104" fmla="*/ 27 w 119"/>
                <a:gd name="T105" fmla="*/ 82 h 120"/>
                <a:gd name="T106" fmla="*/ 30 w 119"/>
                <a:gd name="T107" fmla="*/ 87 h 120"/>
                <a:gd name="T108" fmla="*/ 33 w 119"/>
                <a:gd name="T109" fmla="*/ 105 h 120"/>
                <a:gd name="T110" fmla="*/ 46 w 119"/>
                <a:gd name="T111" fmla="*/ 97 h 120"/>
                <a:gd name="T112" fmla="*/ 51 w 119"/>
                <a:gd name="T113" fmla="*/ 9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" h="120">
                  <a:moveTo>
                    <a:pt x="60" y="120"/>
                  </a:moveTo>
                  <a:cubicBezTo>
                    <a:pt x="57" y="120"/>
                    <a:pt x="55" y="120"/>
                    <a:pt x="52" y="119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7" y="110"/>
                    <a:pt x="22" y="107"/>
                    <a:pt x="18" y="103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1"/>
                    <a:pt x="2" y="76"/>
                    <a:pt x="1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4"/>
                    <a:pt x="4" y="39"/>
                    <a:pt x="6" y="3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2" y="13"/>
                    <a:pt x="27" y="10"/>
                    <a:pt x="32" y="7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8" y="0"/>
                    <a:pt x="62" y="0"/>
                    <a:pt x="68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3" y="10"/>
                    <a:pt x="98" y="13"/>
                    <a:pt x="102" y="17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4"/>
                    <a:pt x="118" y="44"/>
                    <a:pt x="119" y="50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18" y="76"/>
                    <a:pt x="116" y="81"/>
                    <a:pt x="114" y="86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98" y="107"/>
                    <a:pt x="93" y="110"/>
                    <a:pt x="88" y="113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5" y="120"/>
                    <a:pt x="63" y="120"/>
                    <a:pt x="60" y="120"/>
                  </a:cubicBezTo>
                  <a:close/>
                  <a:moveTo>
                    <a:pt x="55" y="112"/>
                  </a:moveTo>
                  <a:cubicBezTo>
                    <a:pt x="59" y="112"/>
                    <a:pt x="61" y="112"/>
                    <a:pt x="65" y="112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2" y="98"/>
                    <a:pt x="73" y="98"/>
                    <a:pt x="74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9" y="103"/>
                    <a:pt x="92" y="101"/>
                    <a:pt x="94" y="99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2" y="84"/>
                    <a:pt x="93" y="83"/>
                    <a:pt x="93" y="82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7"/>
                    <a:pt x="110" y="74"/>
                    <a:pt x="111" y="71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1"/>
                    <a:pt x="100" y="60"/>
                    <a:pt x="100" y="60"/>
                  </a:cubicBezTo>
                  <a:cubicBezTo>
                    <a:pt x="100" y="60"/>
                    <a:pt x="100" y="59"/>
                    <a:pt x="100" y="5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0" y="46"/>
                    <a:pt x="109" y="42"/>
                    <a:pt x="108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7"/>
                    <a:pt x="92" y="36"/>
                    <a:pt x="91" y="35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2" y="19"/>
                    <a:pt x="89" y="17"/>
                    <a:pt x="87" y="15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2"/>
                    <a:pt x="72" y="22"/>
                    <a:pt x="71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1" y="8"/>
                    <a:pt x="59" y="8"/>
                    <a:pt x="55" y="8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22"/>
                    <a:pt x="47" y="22"/>
                    <a:pt x="46" y="22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1" y="17"/>
                    <a:pt x="28" y="19"/>
                    <a:pt x="26" y="2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7"/>
                    <a:pt x="27" y="38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1" y="42"/>
                    <a:pt x="10" y="45"/>
                    <a:pt x="9" y="4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0" y="61"/>
                    <a:pt x="20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4"/>
                    <a:pt x="11" y="77"/>
                    <a:pt x="12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3"/>
                    <a:pt x="28" y="84"/>
                    <a:pt x="29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8" y="101"/>
                    <a:pt x="31" y="103"/>
                    <a:pt x="33" y="105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8"/>
                    <a:pt x="48" y="98"/>
                    <a:pt x="49" y="98"/>
                  </a:cubicBezTo>
                  <a:cubicBezTo>
                    <a:pt x="51" y="99"/>
                    <a:pt x="51" y="99"/>
                    <a:pt x="51" y="99"/>
                  </a:cubicBezTo>
                  <a:lnTo>
                    <a:pt x="55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D66D8917-BC0C-6146-A725-FA2690CB2FCC}"/>
              </a:ext>
            </a:extLst>
          </p:cNvPr>
          <p:cNvGrpSpPr/>
          <p:nvPr/>
        </p:nvGrpSpPr>
        <p:grpSpPr>
          <a:xfrm>
            <a:off x="5724162" y="3858645"/>
            <a:ext cx="703792" cy="703792"/>
            <a:chOff x="11069638" y="4824413"/>
            <a:chExt cx="823912" cy="823912"/>
          </a:xfrm>
          <a:solidFill>
            <a:srgbClr val="828282"/>
          </a:solidFill>
        </p:grpSpPr>
        <p:sp>
          <p:nvSpPr>
            <p:cNvPr id="61" name="Rectangle 651">
              <a:extLst>
                <a:ext uri="{FF2B5EF4-FFF2-40B4-BE49-F238E27FC236}">
                  <a16:creationId xmlns:a16="http://schemas.microsoft.com/office/drawing/2014/main" id="{5FEC4F93-94C3-5340-A017-1FAABB0CD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9200" y="5351463"/>
              <a:ext cx="204787" cy="269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62" name="Freeform 652">
              <a:extLst>
                <a:ext uri="{FF2B5EF4-FFF2-40B4-BE49-F238E27FC236}">
                  <a16:creationId xmlns:a16="http://schemas.microsoft.com/office/drawing/2014/main" id="{D52C7F39-B035-A142-A9D1-6EA980ADC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2213" y="4824413"/>
              <a:ext cx="258762" cy="166687"/>
            </a:xfrm>
            <a:custGeom>
              <a:avLst/>
              <a:gdLst>
                <a:gd name="T0" fmla="*/ 44 w 80"/>
                <a:gd name="T1" fmla="*/ 52 h 52"/>
                <a:gd name="T2" fmla="*/ 36 w 80"/>
                <a:gd name="T3" fmla="*/ 52 h 52"/>
                <a:gd name="T4" fmla="*/ 36 w 80"/>
                <a:gd name="T5" fmla="*/ 48 h 52"/>
                <a:gd name="T6" fmla="*/ 52 w 80"/>
                <a:gd name="T7" fmla="*/ 32 h 52"/>
                <a:gd name="T8" fmla="*/ 64 w 80"/>
                <a:gd name="T9" fmla="*/ 32 h 52"/>
                <a:gd name="T10" fmla="*/ 72 w 80"/>
                <a:gd name="T11" fmla="*/ 24 h 52"/>
                <a:gd name="T12" fmla="*/ 64 w 80"/>
                <a:gd name="T13" fmla="*/ 16 h 52"/>
                <a:gd name="T14" fmla="*/ 16 w 80"/>
                <a:gd name="T15" fmla="*/ 16 h 52"/>
                <a:gd name="T16" fmla="*/ 0 w 80"/>
                <a:gd name="T17" fmla="*/ 0 h 52"/>
                <a:gd name="T18" fmla="*/ 8 w 80"/>
                <a:gd name="T19" fmla="*/ 0 h 52"/>
                <a:gd name="T20" fmla="*/ 16 w 80"/>
                <a:gd name="T21" fmla="*/ 8 h 52"/>
                <a:gd name="T22" fmla="*/ 64 w 80"/>
                <a:gd name="T23" fmla="*/ 8 h 52"/>
                <a:gd name="T24" fmla="*/ 80 w 80"/>
                <a:gd name="T25" fmla="*/ 24 h 52"/>
                <a:gd name="T26" fmla="*/ 64 w 80"/>
                <a:gd name="T27" fmla="*/ 40 h 52"/>
                <a:gd name="T28" fmla="*/ 52 w 80"/>
                <a:gd name="T29" fmla="*/ 40 h 52"/>
                <a:gd name="T30" fmla="*/ 44 w 80"/>
                <a:gd name="T31" fmla="*/ 48 h 52"/>
                <a:gd name="T32" fmla="*/ 44 w 80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44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39"/>
                    <a:pt x="43" y="32"/>
                    <a:pt x="52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8" y="32"/>
                    <a:pt x="72" y="29"/>
                    <a:pt x="72" y="24"/>
                  </a:cubicBezTo>
                  <a:cubicBezTo>
                    <a:pt x="72" y="20"/>
                    <a:pt x="68" y="16"/>
                    <a:pt x="6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7" y="16"/>
                    <a:pt x="0" y="9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12" y="8"/>
                    <a:pt x="16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73" y="8"/>
                    <a:pt x="80" y="15"/>
                    <a:pt x="80" y="24"/>
                  </a:cubicBezTo>
                  <a:cubicBezTo>
                    <a:pt x="80" y="33"/>
                    <a:pt x="73" y="40"/>
                    <a:pt x="64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48" y="40"/>
                    <a:pt x="44" y="44"/>
                    <a:pt x="44" y="48"/>
                  </a:cubicBezTo>
                  <a:lnTo>
                    <a:pt x="44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63" name="Freeform 653">
              <a:extLst>
                <a:ext uri="{FF2B5EF4-FFF2-40B4-BE49-F238E27FC236}">
                  <a16:creationId xmlns:a16="http://schemas.microsoft.com/office/drawing/2014/main" id="{F86E2ACE-49F2-A046-93B8-8546FE8C3F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3138" y="5043488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7 w 49"/>
                <a:gd name="T11" fmla="*/ 32 h 48"/>
                <a:gd name="T12" fmla="*/ 33 w 49"/>
                <a:gd name="T13" fmla="*/ 32 h 48"/>
                <a:gd name="T14" fmla="*/ 33 w 49"/>
                <a:gd name="T15" fmla="*/ 16 h 48"/>
                <a:gd name="T16" fmla="*/ 17 w 49"/>
                <a:gd name="T17" fmla="*/ 16 h 48"/>
                <a:gd name="T18" fmla="*/ 17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7" y="32"/>
                  </a:moveTo>
                  <a:lnTo>
                    <a:pt x="33" y="32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64" name="Freeform 654">
              <a:extLst>
                <a:ext uri="{FF2B5EF4-FFF2-40B4-BE49-F238E27FC236}">
                  <a16:creationId xmlns:a16="http://schemas.microsoft.com/office/drawing/2014/main" id="{BCBE431D-3790-7C48-87B4-04FC4CF1A7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6325" y="5043488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7 w 49"/>
                <a:gd name="T11" fmla="*/ 32 h 48"/>
                <a:gd name="T12" fmla="*/ 33 w 49"/>
                <a:gd name="T13" fmla="*/ 32 h 48"/>
                <a:gd name="T14" fmla="*/ 33 w 49"/>
                <a:gd name="T15" fmla="*/ 16 h 48"/>
                <a:gd name="T16" fmla="*/ 17 w 49"/>
                <a:gd name="T17" fmla="*/ 16 h 48"/>
                <a:gd name="T18" fmla="*/ 17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7" y="32"/>
                  </a:moveTo>
                  <a:lnTo>
                    <a:pt x="33" y="32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65" name="Freeform 655">
              <a:extLst>
                <a:ext uri="{FF2B5EF4-FFF2-40B4-BE49-F238E27FC236}">
                  <a16:creationId xmlns:a16="http://schemas.microsoft.com/office/drawing/2014/main" id="{6277FC55-F87D-0B40-A991-13422A572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6325" y="5146675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7 w 49"/>
                <a:gd name="T11" fmla="*/ 32 h 48"/>
                <a:gd name="T12" fmla="*/ 33 w 49"/>
                <a:gd name="T13" fmla="*/ 32 h 48"/>
                <a:gd name="T14" fmla="*/ 33 w 49"/>
                <a:gd name="T15" fmla="*/ 16 h 48"/>
                <a:gd name="T16" fmla="*/ 17 w 49"/>
                <a:gd name="T17" fmla="*/ 16 h 48"/>
                <a:gd name="T18" fmla="*/ 17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7" y="32"/>
                  </a:moveTo>
                  <a:lnTo>
                    <a:pt x="33" y="32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66" name="Freeform 656">
              <a:extLst>
                <a:ext uri="{FF2B5EF4-FFF2-40B4-BE49-F238E27FC236}">
                  <a16:creationId xmlns:a16="http://schemas.microsoft.com/office/drawing/2014/main" id="{120B1D70-6818-9644-80CE-B5D910FEEF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9513" y="5043488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6 w 49"/>
                <a:gd name="T11" fmla="*/ 32 h 48"/>
                <a:gd name="T12" fmla="*/ 33 w 49"/>
                <a:gd name="T13" fmla="*/ 32 h 48"/>
                <a:gd name="T14" fmla="*/ 33 w 49"/>
                <a:gd name="T15" fmla="*/ 16 h 48"/>
                <a:gd name="T16" fmla="*/ 16 w 49"/>
                <a:gd name="T17" fmla="*/ 16 h 48"/>
                <a:gd name="T18" fmla="*/ 16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6" y="32"/>
                  </a:moveTo>
                  <a:lnTo>
                    <a:pt x="33" y="32"/>
                  </a:lnTo>
                  <a:lnTo>
                    <a:pt x="33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67" name="Freeform 657">
              <a:extLst>
                <a:ext uri="{FF2B5EF4-FFF2-40B4-BE49-F238E27FC236}">
                  <a16:creationId xmlns:a16="http://schemas.microsoft.com/office/drawing/2014/main" id="{3E93FAA4-09A8-5C4E-A6B1-99D017C6E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42700" y="5043488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6 w 49"/>
                <a:gd name="T11" fmla="*/ 32 h 48"/>
                <a:gd name="T12" fmla="*/ 33 w 49"/>
                <a:gd name="T13" fmla="*/ 32 h 48"/>
                <a:gd name="T14" fmla="*/ 33 w 49"/>
                <a:gd name="T15" fmla="*/ 16 h 48"/>
                <a:gd name="T16" fmla="*/ 16 w 49"/>
                <a:gd name="T17" fmla="*/ 16 h 48"/>
                <a:gd name="T18" fmla="*/ 16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6" y="32"/>
                  </a:moveTo>
                  <a:lnTo>
                    <a:pt x="33" y="32"/>
                  </a:lnTo>
                  <a:lnTo>
                    <a:pt x="33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68" name="Freeform 658">
              <a:extLst>
                <a:ext uri="{FF2B5EF4-FFF2-40B4-BE49-F238E27FC236}">
                  <a16:creationId xmlns:a16="http://schemas.microsoft.com/office/drawing/2014/main" id="{BC886C31-203C-B143-8D92-A7CF2BB2A8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45888" y="5043488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6 w 49"/>
                <a:gd name="T11" fmla="*/ 32 h 48"/>
                <a:gd name="T12" fmla="*/ 32 w 49"/>
                <a:gd name="T13" fmla="*/ 32 h 48"/>
                <a:gd name="T14" fmla="*/ 32 w 49"/>
                <a:gd name="T15" fmla="*/ 16 h 48"/>
                <a:gd name="T16" fmla="*/ 16 w 49"/>
                <a:gd name="T17" fmla="*/ 16 h 48"/>
                <a:gd name="T18" fmla="*/ 16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6" y="32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69" name="Freeform 659">
              <a:extLst>
                <a:ext uri="{FF2B5EF4-FFF2-40B4-BE49-F238E27FC236}">
                  <a16:creationId xmlns:a16="http://schemas.microsoft.com/office/drawing/2014/main" id="{6E3EA09C-A85A-EC48-BC44-0572F0780D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49075" y="5043488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6 w 49"/>
                <a:gd name="T11" fmla="*/ 32 h 48"/>
                <a:gd name="T12" fmla="*/ 32 w 49"/>
                <a:gd name="T13" fmla="*/ 32 h 48"/>
                <a:gd name="T14" fmla="*/ 32 w 49"/>
                <a:gd name="T15" fmla="*/ 16 h 48"/>
                <a:gd name="T16" fmla="*/ 16 w 49"/>
                <a:gd name="T17" fmla="*/ 16 h 48"/>
                <a:gd name="T18" fmla="*/ 16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6" y="32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70" name="Freeform 660">
              <a:extLst>
                <a:ext uri="{FF2B5EF4-FFF2-40B4-BE49-F238E27FC236}">
                  <a16:creationId xmlns:a16="http://schemas.microsoft.com/office/drawing/2014/main" id="{78448B46-5939-1542-9F16-61741459C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52263" y="5043488"/>
              <a:ext cx="76200" cy="76200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16 w 48"/>
                <a:gd name="T11" fmla="*/ 32 h 48"/>
                <a:gd name="T12" fmla="*/ 32 w 48"/>
                <a:gd name="T13" fmla="*/ 32 h 48"/>
                <a:gd name="T14" fmla="*/ 32 w 48"/>
                <a:gd name="T15" fmla="*/ 16 h 48"/>
                <a:gd name="T16" fmla="*/ 16 w 48"/>
                <a:gd name="T17" fmla="*/ 16 h 48"/>
                <a:gd name="T18" fmla="*/ 16 w 48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  <a:moveTo>
                    <a:pt x="16" y="32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71" name="Freeform 661">
              <a:extLst>
                <a:ext uri="{FF2B5EF4-FFF2-40B4-BE49-F238E27FC236}">
                  <a16:creationId xmlns:a16="http://schemas.microsoft.com/office/drawing/2014/main" id="{F7AAEFFE-8E67-B948-852F-5A4F5DF6C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9513" y="5146675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6 w 49"/>
                <a:gd name="T11" fmla="*/ 32 h 48"/>
                <a:gd name="T12" fmla="*/ 33 w 49"/>
                <a:gd name="T13" fmla="*/ 32 h 48"/>
                <a:gd name="T14" fmla="*/ 33 w 49"/>
                <a:gd name="T15" fmla="*/ 16 h 48"/>
                <a:gd name="T16" fmla="*/ 16 w 49"/>
                <a:gd name="T17" fmla="*/ 16 h 48"/>
                <a:gd name="T18" fmla="*/ 16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6" y="32"/>
                  </a:moveTo>
                  <a:lnTo>
                    <a:pt x="33" y="32"/>
                  </a:lnTo>
                  <a:lnTo>
                    <a:pt x="33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72" name="Freeform 662">
              <a:extLst>
                <a:ext uri="{FF2B5EF4-FFF2-40B4-BE49-F238E27FC236}">
                  <a16:creationId xmlns:a16="http://schemas.microsoft.com/office/drawing/2014/main" id="{49398967-70DF-BC42-8A1C-96A4832040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42700" y="5146675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6 w 49"/>
                <a:gd name="T11" fmla="*/ 32 h 48"/>
                <a:gd name="T12" fmla="*/ 33 w 49"/>
                <a:gd name="T13" fmla="*/ 32 h 48"/>
                <a:gd name="T14" fmla="*/ 33 w 49"/>
                <a:gd name="T15" fmla="*/ 16 h 48"/>
                <a:gd name="T16" fmla="*/ 16 w 49"/>
                <a:gd name="T17" fmla="*/ 16 h 48"/>
                <a:gd name="T18" fmla="*/ 16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6" y="32"/>
                  </a:moveTo>
                  <a:lnTo>
                    <a:pt x="33" y="32"/>
                  </a:lnTo>
                  <a:lnTo>
                    <a:pt x="33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73" name="Freeform 663">
              <a:extLst>
                <a:ext uri="{FF2B5EF4-FFF2-40B4-BE49-F238E27FC236}">
                  <a16:creationId xmlns:a16="http://schemas.microsoft.com/office/drawing/2014/main" id="{C163CC23-BCEC-9144-B336-4806077D6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45888" y="5146675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6 w 49"/>
                <a:gd name="T11" fmla="*/ 32 h 48"/>
                <a:gd name="T12" fmla="*/ 32 w 49"/>
                <a:gd name="T13" fmla="*/ 32 h 48"/>
                <a:gd name="T14" fmla="*/ 32 w 49"/>
                <a:gd name="T15" fmla="*/ 16 h 48"/>
                <a:gd name="T16" fmla="*/ 16 w 49"/>
                <a:gd name="T17" fmla="*/ 16 h 48"/>
                <a:gd name="T18" fmla="*/ 16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6" y="32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74" name="Freeform 664">
              <a:extLst>
                <a:ext uri="{FF2B5EF4-FFF2-40B4-BE49-F238E27FC236}">
                  <a16:creationId xmlns:a16="http://schemas.microsoft.com/office/drawing/2014/main" id="{0EDA8390-3E2A-A147-A0C0-DC34E2694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49075" y="5146675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6 w 49"/>
                <a:gd name="T11" fmla="*/ 32 h 48"/>
                <a:gd name="T12" fmla="*/ 32 w 49"/>
                <a:gd name="T13" fmla="*/ 32 h 48"/>
                <a:gd name="T14" fmla="*/ 32 w 49"/>
                <a:gd name="T15" fmla="*/ 16 h 48"/>
                <a:gd name="T16" fmla="*/ 16 w 49"/>
                <a:gd name="T17" fmla="*/ 16 h 48"/>
                <a:gd name="T18" fmla="*/ 16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6" y="32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75" name="Freeform 665">
              <a:extLst>
                <a:ext uri="{FF2B5EF4-FFF2-40B4-BE49-F238E27FC236}">
                  <a16:creationId xmlns:a16="http://schemas.microsoft.com/office/drawing/2014/main" id="{BBFB7536-B6A9-6F4E-90F7-B6556F5F2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52263" y="5146675"/>
              <a:ext cx="76200" cy="76200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16 w 48"/>
                <a:gd name="T11" fmla="*/ 32 h 48"/>
                <a:gd name="T12" fmla="*/ 32 w 48"/>
                <a:gd name="T13" fmla="*/ 32 h 48"/>
                <a:gd name="T14" fmla="*/ 32 w 48"/>
                <a:gd name="T15" fmla="*/ 16 h 48"/>
                <a:gd name="T16" fmla="*/ 16 w 48"/>
                <a:gd name="T17" fmla="*/ 16 h 48"/>
                <a:gd name="T18" fmla="*/ 16 w 48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  <a:moveTo>
                    <a:pt x="16" y="32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76" name="Freeform 666">
              <a:extLst>
                <a:ext uri="{FF2B5EF4-FFF2-40B4-BE49-F238E27FC236}">
                  <a16:creationId xmlns:a16="http://schemas.microsoft.com/office/drawing/2014/main" id="{C74AC333-8AC0-7945-BEC5-D0C6124809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3138" y="5146675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7 w 49"/>
                <a:gd name="T11" fmla="*/ 32 h 48"/>
                <a:gd name="T12" fmla="*/ 33 w 49"/>
                <a:gd name="T13" fmla="*/ 32 h 48"/>
                <a:gd name="T14" fmla="*/ 33 w 49"/>
                <a:gd name="T15" fmla="*/ 16 h 48"/>
                <a:gd name="T16" fmla="*/ 17 w 49"/>
                <a:gd name="T17" fmla="*/ 16 h 48"/>
                <a:gd name="T18" fmla="*/ 17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7" y="32"/>
                  </a:moveTo>
                  <a:lnTo>
                    <a:pt x="33" y="32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77" name="Freeform 667">
              <a:extLst>
                <a:ext uri="{FF2B5EF4-FFF2-40B4-BE49-F238E27FC236}">
                  <a16:creationId xmlns:a16="http://schemas.microsoft.com/office/drawing/2014/main" id="{1B88FD3C-178D-6E42-B86F-8848B2412C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9513" y="5249863"/>
              <a:ext cx="284162" cy="76200"/>
            </a:xfrm>
            <a:custGeom>
              <a:avLst/>
              <a:gdLst>
                <a:gd name="T0" fmla="*/ 179 w 179"/>
                <a:gd name="T1" fmla="*/ 48 h 48"/>
                <a:gd name="T2" fmla="*/ 0 w 179"/>
                <a:gd name="T3" fmla="*/ 48 h 48"/>
                <a:gd name="T4" fmla="*/ 0 w 179"/>
                <a:gd name="T5" fmla="*/ 0 h 48"/>
                <a:gd name="T6" fmla="*/ 179 w 179"/>
                <a:gd name="T7" fmla="*/ 0 h 48"/>
                <a:gd name="T8" fmla="*/ 179 w 179"/>
                <a:gd name="T9" fmla="*/ 48 h 48"/>
                <a:gd name="T10" fmla="*/ 16 w 179"/>
                <a:gd name="T11" fmla="*/ 32 h 48"/>
                <a:gd name="T12" fmla="*/ 162 w 179"/>
                <a:gd name="T13" fmla="*/ 32 h 48"/>
                <a:gd name="T14" fmla="*/ 162 w 179"/>
                <a:gd name="T15" fmla="*/ 16 h 48"/>
                <a:gd name="T16" fmla="*/ 16 w 179"/>
                <a:gd name="T17" fmla="*/ 16 h 48"/>
                <a:gd name="T18" fmla="*/ 16 w 17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48">
                  <a:moveTo>
                    <a:pt x="17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79" y="0"/>
                  </a:lnTo>
                  <a:lnTo>
                    <a:pt x="179" y="48"/>
                  </a:lnTo>
                  <a:close/>
                  <a:moveTo>
                    <a:pt x="16" y="32"/>
                  </a:moveTo>
                  <a:lnTo>
                    <a:pt x="162" y="32"/>
                  </a:lnTo>
                  <a:lnTo>
                    <a:pt x="162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78" name="Freeform 668">
              <a:extLst>
                <a:ext uri="{FF2B5EF4-FFF2-40B4-BE49-F238E27FC236}">
                  <a16:creationId xmlns:a16="http://schemas.microsoft.com/office/drawing/2014/main" id="{A74A91E6-4936-5042-81A2-B0E31088D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9638" y="4978400"/>
              <a:ext cx="823912" cy="309562"/>
            </a:xfrm>
            <a:custGeom>
              <a:avLst/>
              <a:gdLst>
                <a:gd name="T0" fmla="*/ 256 w 256"/>
                <a:gd name="T1" fmla="*/ 96 h 96"/>
                <a:gd name="T2" fmla="*/ 248 w 256"/>
                <a:gd name="T3" fmla="*/ 96 h 96"/>
                <a:gd name="T4" fmla="*/ 248 w 256"/>
                <a:gd name="T5" fmla="*/ 12 h 96"/>
                <a:gd name="T6" fmla="*/ 244 w 256"/>
                <a:gd name="T7" fmla="*/ 8 h 96"/>
                <a:gd name="T8" fmla="*/ 12 w 256"/>
                <a:gd name="T9" fmla="*/ 8 h 96"/>
                <a:gd name="T10" fmla="*/ 8 w 256"/>
                <a:gd name="T11" fmla="*/ 12 h 96"/>
                <a:gd name="T12" fmla="*/ 8 w 256"/>
                <a:gd name="T13" fmla="*/ 96 h 96"/>
                <a:gd name="T14" fmla="*/ 0 w 256"/>
                <a:gd name="T15" fmla="*/ 96 h 96"/>
                <a:gd name="T16" fmla="*/ 0 w 256"/>
                <a:gd name="T17" fmla="*/ 12 h 96"/>
                <a:gd name="T18" fmla="*/ 12 w 256"/>
                <a:gd name="T19" fmla="*/ 0 h 96"/>
                <a:gd name="T20" fmla="*/ 244 w 256"/>
                <a:gd name="T21" fmla="*/ 0 h 96"/>
                <a:gd name="T22" fmla="*/ 256 w 256"/>
                <a:gd name="T23" fmla="*/ 12 h 96"/>
                <a:gd name="T24" fmla="*/ 256 w 256"/>
                <a:gd name="T2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96">
                  <a:moveTo>
                    <a:pt x="256" y="96"/>
                  </a:moveTo>
                  <a:cubicBezTo>
                    <a:pt x="248" y="96"/>
                    <a:pt x="248" y="96"/>
                    <a:pt x="248" y="96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8" y="10"/>
                    <a:pt x="246" y="8"/>
                    <a:pt x="24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6"/>
                    <a:pt x="256" y="12"/>
                  </a:cubicBezTo>
                  <a:lnTo>
                    <a:pt x="25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79" name="Freeform 669">
              <a:extLst>
                <a:ext uri="{FF2B5EF4-FFF2-40B4-BE49-F238E27FC236}">
                  <a16:creationId xmlns:a16="http://schemas.microsoft.com/office/drawing/2014/main" id="{A2FBA455-28C3-2B4E-9661-122EE099D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1775" y="5249863"/>
              <a:ext cx="231775" cy="398462"/>
            </a:xfrm>
            <a:custGeom>
              <a:avLst/>
              <a:gdLst>
                <a:gd name="T0" fmla="*/ 60 w 72"/>
                <a:gd name="T1" fmla="*/ 124 h 124"/>
                <a:gd name="T2" fmla="*/ 52 w 72"/>
                <a:gd name="T3" fmla="*/ 124 h 124"/>
                <a:gd name="T4" fmla="*/ 52 w 72"/>
                <a:gd name="T5" fmla="*/ 111 h 124"/>
                <a:gd name="T6" fmla="*/ 64 w 72"/>
                <a:gd name="T7" fmla="*/ 72 h 124"/>
                <a:gd name="T8" fmla="*/ 64 w 72"/>
                <a:gd name="T9" fmla="*/ 32 h 124"/>
                <a:gd name="T10" fmla="*/ 60 w 72"/>
                <a:gd name="T11" fmla="*/ 28 h 124"/>
                <a:gd name="T12" fmla="*/ 56 w 72"/>
                <a:gd name="T13" fmla="*/ 32 h 124"/>
                <a:gd name="T14" fmla="*/ 48 w 72"/>
                <a:gd name="T15" fmla="*/ 32 h 124"/>
                <a:gd name="T16" fmla="*/ 48 w 72"/>
                <a:gd name="T17" fmla="*/ 20 h 124"/>
                <a:gd name="T18" fmla="*/ 44 w 72"/>
                <a:gd name="T19" fmla="*/ 16 h 124"/>
                <a:gd name="T20" fmla="*/ 40 w 72"/>
                <a:gd name="T21" fmla="*/ 20 h 124"/>
                <a:gd name="T22" fmla="*/ 32 w 72"/>
                <a:gd name="T23" fmla="*/ 20 h 124"/>
                <a:gd name="T24" fmla="*/ 32 w 72"/>
                <a:gd name="T25" fmla="*/ 12 h 124"/>
                <a:gd name="T26" fmla="*/ 28 w 72"/>
                <a:gd name="T27" fmla="*/ 8 h 124"/>
                <a:gd name="T28" fmla="*/ 24 w 72"/>
                <a:gd name="T29" fmla="*/ 12 h 124"/>
                <a:gd name="T30" fmla="*/ 24 w 72"/>
                <a:gd name="T31" fmla="*/ 20 h 124"/>
                <a:gd name="T32" fmla="*/ 16 w 72"/>
                <a:gd name="T33" fmla="*/ 20 h 124"/>
                <a:gd name="T34" fmla="*/ 12 w 72"/>
                <a:gd name="T35" fmla="*/ 16 h 124"/>
                <a:gd name="T36" fmla="*/ 8 w 72"/>
                <a:gd name="T37" fmla="*/ 20 h 124"/>
                <a:gd name="T38" fmla="*/ 8 w 72"/>
                <a:gd name="T39" fmla="*/ 64 h 124"/>
                <a:gd name="T40" fmla="*/ 0 w 72"/>
                <a:gd name="T41" fmla="*/ 64 h 124"/>
                <a:gd name="T42" fmla="*/ 0 w 72"/>
                <a:gd name="T43" fmla="*/ 20 h 124"/>
                <a:gd name="T44" fmla="*/ 12 w 72"/>
                <a:gd name="T45" fmla="*/ 8 h 124"/>
                <a:gd name="T46" fmla="*/ 16 w 72"/>
                <a:gd name="T47" fmla="*/ 9 h 124"/>
                <a:gd name="T48" fmla="*/ 28 w 72"/>
                <a:gd name="T49" fmla="*/ 0 h 124"/>
                <a:gd name="T50" fmla="*/ 40 w 72"/>
                <a:gd name="T51" fmla="*/ 9 h 124"/>
                <a:gd name="T52" fmla="*/ 44 w 72"/>
                <a:gd name="T53" fmla="*/ 8 h 124"/>
                <a:gd name="T54" fmla="*/ 56 w 72"/>
                <a:gd name="T55" fmla="*/ 20 h 124"/>
                <a:gd name="T56" fmla="*/ 56 w 72"/>
                <a:gd name="T57" fmla="*/ 21 h 124"/>
                <a:gd name="T58" fmla="*/ 60 w 72"/>
                <a:gd name="T59" fmla="*/ 20 h 124"/>
                <a:gd name="T60" fmla="*/ 72 w 72"/>
                <a:gd name="T61" fmla="*/ 32 h 124"/>
                <a:gd name="T62" fmla="*/ 72 w 72"/>
                <a:gd name="T63" fmla="*/ 73 h 124"/>
                <a:gd name="T64" fmla="*/ 60 w 72"/>
                <a:gd name="T65" fmla="*/ 113 h 124"/>
                <a:gd name="T66" fmla="*/ 60 w 72"/>
                <a:gd name="T6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124">
                  <a:moveTo>
                    <a:pt x="60" y="124"/>
                  </a:moveTo>
                  <a:cubicBezTo>
                    <a:pt x="52" y="124"/>
                    <a:pt x="52" y="124"/>
                    <a:pt x="52" y="124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2" y="28"/>
                    <a:pt x="60" y="28"/>
                  </a:cubicBezTo>
                  <a:cubicBezTo>
                    <a:pt x="58" y="28"/>
                    <a:pt x="56" y="30"/>
                    <a:pt x="56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18"/>
                    <a:pt x="46" y="16"/>
                    <a:pt x="44" y="16"/>
                  </a:cubicBezTo>
                  <a:cubicBezTo>
                    <a:pt x="42" y="16"/>
                    <a:pt x="40" y="18"/>
                    <a:pt x="40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0"/>
                    <a:pt x="30" y="8"/>
                    <a:pt x="28" y="8"/>
                  </a:cubicBezTo>
                  <a:cubicBezTo>
                    <a:pt x="26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4" y="16"/>
                    <a:pt x="12" y="16"/>
                  </a:cubicBezTo>
                  <a:cubicBezTo>
                    <a:pt x="10" y="16"/>
                    <a:pt x="8" y="18"/>
                    <a:pt x="8" y="2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4"/>
                    <a:pt x="5" y="8"/>
                    <a:pt x="12" y="8"/>
                  </a:cubicBezTo>
                  <a:cubicBezTo>
                    <a:pt x="13" y="8"/>
                    <a:pt x="15" y="8"/>
                    <a:pt x="16" y="9"/>
                  </a:cubicBezTo>
                  <a:cubicBezTo>
                    <a:pt x="18" y="4"/>
                    <a:pt x="22" y="0"/>
                    <a:pt x="28" y="0"/>
                  </a:cubicBezTo>
                  <a:cubicBezTo>
                    <a:pt x="33" y="0"/>
                    <a:pt x="38" y="4"/>
                    <a:pt x="40" y="9"/>
                  </a:cubicBezTo>
                  <a:cubicBezTo>
                    <a:pt x="41" y="8"/>
                    <a:pt x="42" y="8"/>
                    <a:pt x="44" y="8"/>
                  </a:cubicBezTo>
                  <a:cubicBezTo>
                    <a:pt x="51" y="8"/>
                    <a:pt x="56" y="14"/>
                    <a:pt x="56" y="20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7" y="20"/>
                    <a:pt x="59" y="20"/>
                    <a:pt x="60" y="20"/>
                  </a:cubicBezTo>
                  <a:cubicBezTo>
                    <a:pt x="67" y="20"/>
                    <a:pt x="72" y="26"/>
                    <a:pt x="72" y="32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113"/>
                    <a:pt x="60" y="113"/>
                    <a:pt x="60" y="113"/>
                  </a:cubicBezTo>
                  <a:lnTo>
                    <a:pt x="60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80" name="Rectangle 670">
              <a:extLst>
                <a:ext uri="{FF2B5EF4-FFF2-40B4-BE49-F238E27FC236}">
                  <a16:creationId xmlns:a16="http://schemas.microsoft.com/office/drawing/2014/main" id="{8FF23408-B9CA-E746-8027-4055D1F62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2575" y="5313363"/>
              <a:ext cx="26987" cy="103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81" name="Rectangle 671">
              <a:extLst>
                <a:ext uri="{FF2B5EF4-FFF2-40B4-BE49-F238E27FC236}">
                  <a16:creationId xmlns:a16="http://schemas.microsoft.com/office/drawing/2014/main" id="{95E999DD-5651-684E-BDE2-61A1195C4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4963" y="5313363"/>
              <a:ext cx="25400" cy="103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82" name="Rectangle 672">
              <a:extLst>
                <a:ext uri="{FF2B5EF4-FFF2-40B4-BE49-F238E27FC236}">
                  <a16:creationId xmlns:a16="http://schemas.microsoft.com/office/drawing/2014/main" id="{172A35E7-E7F7-A14A-B072-B905A6989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5763" y="5351463"/>
              <a:ext cx="26987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83" name="Freeform 673">
              <a:extLst>
                <a:ext uri="{FF2B5EF4-FFF2-40B4-BE49-F238E27FC236}">
                  <a16:creationId xmlns:a16="http://schemas.microsoft.com/office/drawing/2014/main" id="{292BE92D-3B53-B04C-B31D-378AD283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0975" y="5351463"/>
              <a:ext cx="88900" cy="296862"/>
            </a:xfrm>
            <a:custGeom>
              <a:avLst/>
              <a:gdLst>
                <a:gd name="T0" fmla="*/ 28 w 28"/>
                <a:gd name="T1" fmla="*/ 92 h 92"/>
                <a:gd name="T2" fmla="*/ 20 w 28"/>
                <a:gd name="T3" fmla="*/ 92 h 92"/>
                <a:gd name="T4" fmla="*/ 20 w 28"/>
                <a:gd name="T5" fmla="*/ 73 h 92"/>
                <a:gd name="T6" fmla="*/ 8 w 28"/>
                <a:gd name="T7" fmla="*/ 58 h 92"/>
                <a:gd name="T8" fmla="*/ 0 w 28"/>
                <a:gd name="T9" fmla="*/ 41 h 92"/>
                <a:gd name="T10" fmla="*/ 0 w 28"/>
                <a:gd name="T11" fmla="*/ 12 h 92"/>
                <a:gd name="T12" fmla="*/ 12 w 28"/>
                <a:gd name="T13" fmla="*/ 0 h 92"/>
                <a:gd name="T14" fmla="*/ 20 w 28"/>
                <a:gd name="T15" fmla="*/ 0 h 92"/>
                <a:gd name="T16" fmla="*/ 20 w 28"/>
                <a:gd name="T17" fmla="*/ 8 h 92"/>
                <a:gd name="T18" fmla="*/ 12 w 28"/>
                <a:gd name="T19" fmla="*/ 8 h 92"/>
                <a:gd name="T20" fmla="*/ 8 w 28"/>
                <a:gd name="T21" fmla="*/ 12 h 92"/>
                <a:gd name="T22" fmla="*/ 8 w 28"/>
                <a:gd name="T23" fmla="*/ 39 h 92"/>
                <a:gd name="T24" fmla="*/ 15 w 28"/>
                <a:gd name="T25" fmla="*/ 54 h 92"/>
                <a:gd name="T26" fmla="*/ 28 w 28"/>
                <a:gd name="T27" fmla="*/ 71 h 92"/>
                <a:gd name="T28" fmla="*/ 28 w 28"/>
                <a:gd name="T2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92">
                  <a:moveTo>
                    <a:pt x="28" y="92"/>
                  </a:moveTo>
                  <a:cubicBezTo>
                    <a:pt x="20" y="92"/>
                    <a:pt x="20" y="92"/>
                    <a:pt x="20" y="9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28" y="71"/>
                    <a:pt x="28" y="71"/>
                    <a:pt x="28" y="71"/>
                  </a:cubicBezTo>
                  <a:lnTo>
                    <a:pt x="28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84" name="Freeform 674">
              <a:extLst>
                <a:ext uri="{FF2B5EF4-FFF2-40B4-BE49-F238E27FC236}">
                  <a16:creationId xmlns:a16="http://schemas.microsoft.com/office/drawing/2014/main" id="{16AFF7D9-A319-A640-A06C-A2BF0E196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9638" y="5249863"/>
              <a:ext cx="231775" cy="398462"/>
            </a:xfrm>
            <a:custGeom>
              <a:avLst/>
              <a:gdLst>
                <a:gd name="T0" fmla="*/ 20 w 72"/>
                <a:gd name="T1" fmla="*/ 124 h 124"/>
                <a:gd name="T2" fmla="*/ 12 w 72"/>
                <a:gd name="T3" fmla="*/ 124 h 124"/>
                <a:gd name="T4" fmla="*/ 12 w 72"/>
                <a:gd name="T5" fmla="*/ 113 h 124"/>
                <a:gd name="T6" fmla="*/ 0 w 72"/>
                <a:gd name="T7" fmla="*/ 72 h 124"/>
                <a:gd name="T8" fmla="*/ 0 w 72"/>
                <a:gd name="T9" fmla="*/ 32 h 124"/>
                <a:gd name="T10" fmla="*/ 12 w 72"/>
                <a:gd name="T11" fmla="*/ 20 h 124"/>
                <a:gd name="T12" fmla="*/ 16 w 72"/>
                <a:gd name="T13" fmla="*/ 21 h 124"/>
                <a:gd name="T14" fmla="*/ 16 w 72"/>
                <a:gd name="T15" fmla="*/ 20 h 124"/>
                <a:gd name="T16" fmla="*/ 28 w 72"/>
                <a:gd name="T17" fmla="*/ 8 h 124"/>
                <a:gd name="T18" fmla="*/ 32 w 72"/>
                <a:gd name="T19" fmla="*/ 9 h 124"/>
                <a:gd name="T20" fmla="*/ 44 w 72"/>
                <a:gd name="T21" fmla="*/ 0 h 124"/>
                <a:gd name="T22" fmla="*/ 56 w 72"/>
                <a:gd name="T23" fmla="*/ 9 h 124"/>
                <a:gd name="T24" fmla="*/ 60 w 72"/>
                <a:gd name="T25" fmla="*/ 8 h 124"/>
                <a:gd name="T26" fmla="*/ 72 w 72"/>
                <a:gd name="T27" fmla="*/ 20 h 124"/>
                <a:gd name="T28" fmla="*/ 72 w 72"/>
                <a:gd name="T29" fmla="*/ 64 h 124"/>
                <a:gd name="T30" fmla="*/ 64 w 72"/>
                <a:gd name="T31" fmla="*/ 64 h 124"/>
                <a:gd name="T32" fmla="*/ 64 w 72"/>
                <a:gd name="T33" fmla="*/ 20 h 124"/>
                <a:gd name="T34" fmla="*/ 60 w 72"/>
                <a:gd name="T35" fmla="*/ 16 h 124"/>
                <a:gd name="T36" fmla="*/ 56 w 72"/>
                <a:gd name="T37" fmla="*/ 20 h 124"/>
                <a:gd name="T38" fmla="*/ 48 w 72"/>
                <a:gd name="T39" fmla="*/ 20 h 124"/>
                <a:gd name="T40" fmla="*/ 48 w 72"/>
                <a:gd name="T41" fmla="*/ 12 h 124"/>
                <a:gd name="T42" fmla="*/ 44 w 72"/>
                <a:gd name="T43" fmla="*/ 8 h 124"/>
                <a:gd name="T44" fmla="*/ 40 w 72"/>
                <a:gd name="T45" fmla="*/ 12 h 124"/>
                <a:gd name="T46" fmla="*/ 40 w 72"/>
                <a:gd name="T47" fmla="*/ 20 h 124"/>
                <a:gd name="T48" fmla="*/ 32 w 72"/>
                <a:gd name="T49" fmla="*/ 20 h 124"/>
                <a:gd name="T50" fmla="*/ 28 w 72"/>
                <a:gd name="T51" fmla="*/ 16 h 124"/>
                <a:gd name="T52" fmla="*/ 24 w 72"/>
                <a:gd name="T53" fmla="*/ 20 h 124"/>
                <a:gd name="T54" fmla="*/ 24 w 72"/>
                <a:gd name="T55" fmla="*/ 32 h 124"/>
                <a:gd name="T56" fmla="*/ 16 w 72"/>
                <a:gd name="T57" fmla="*/ 32 h 124"/>
                <a:gd name="T58" fmla="*/ 12 w 72"/>
                <a:gd name="T59" fmla="*/ 28 h 124"/>
                <a:gd name="T60" fmla="*/ 8 w 72"/>
                <a:gd name="T61" fmla="*/ 32 h 124"/>
                <a:gd name="T62" fmla="*/ 8 w 72"/>
                <a:gd name="T63" fmla="*/ 72 h 124"/>
                <a:gd name="T64" fmla="*/ 20 w 72"/>
                <a:gd name="T65" fmla="*/ 112 h 124"/>
                <a:gd name="T66" fmla="*/ 20 w 72"/>
                <a:gd name="T6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124">
                  <a:moveTo>
                    <a:pt x="20" y="124"/>
                  </a:moveTo>
                  <a:cubicBezTo>
                    <a:pt x="12" y="124"/>
                    <a:pt x="12" y="124"/>
                    <a:pt x="12" y="124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6"/>
                    <a:pt x="5" y="20"/>
                    <a:pt x="12" y="20"/>
                  </a:cubicBezTo>
                  <a:cubicBezTo>
                    <a:pt x="13" y="20"/>
                    <a:pt x="15" y="20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21" y="8"/>
                    <a:pt x="28" y="8"/>
                  </a:cubicBezTo>
                  <a:cubicBezTo>
                    <a:pt x="29" y="8"/>
                    <a:pt x="31" y="8"/>
                    <a:pt x="32" y="9"/>
                  </a:cubicBezTo>
                  <a:cubicBezTo>
                    <a:pt x="34" y="4"/>
                    <a:pt x="38" y="0"/>
                    <a:pt x="44" y="0"/>
                  </a:cubicBezTo>
                  <a:cubicBezTo>
                    <a:pt x="49" y="0"/>
                    <a:pt x="54" y="4"/>
                    <a:pt x="56" y="9"/>
                  </a:cubicBezTo>
                  <a:cubicBezTo>
                    <a:pt x="57" y="8"/>
                    <a:pt x="58" y="8"/>
                    <a:pt x="60" y="8"/>
                  </a:cubicBezTo>
                  <a:cubicBezTo>
                    <a:pt x="67" y="8"/>
                    <a:pt x="72" y="14"/>
                    <a:pt x="72" y="20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8"/>
                    <a:pt x="62" y="16"/>
                    <a:pt x="60" y="16"/>
                  </a:cubicBezTo>
                  <a:cubicBezTo>
                    <a:pt x="58" y="16"/>
                    <a:pt x="56" y="18"/>
                    <a:pt x="56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46" y="8"/>
                    <a:pt x="44" y="8"/>
                  </a:cubicBezTo>
                  <a:cubicBezTo>
                    <a:pt x="42" y="8"/>
                    <a:pt x="40" y="10"/>
                    <a:pt x="40" y="12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8"/>
                    <a:pt x="30" y="16"/>
                    <a:pt x="28" y="16"/>
                  </a:cubicBezTo>
                  <a:cubicBezTo>
                    <a:pt x="26" y="16"/>
                    <a:pt x="24" y="18"/>
                    <a:pt x="24" y="2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0"/>
                    <a:pt x="14" y="28"/>
                    <a:pt x="12" y="28"/>
                  </a:cubicBezTo>
                  <a:cubicBezTo>
                    <a:pt x="10" y="28"/>
                    <a:pt x="8" y="30"/>
                    <a:pt x="8" y="3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20" y="112"/>
                    <a:pt x="20" y="112"/>
                    <a:pt x="20" y="112"/>
                  </a:cubicBezTo>
                  <a:lnTo>
                    <a:pt x="20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85" name="Rectangle 675">
              <a:extLst>
                <a:ext uri="{FF2B5EF4-FFF2-40B4-BE49-F238E27FC236}">
                  <a16:creationId xmlns:a16="http://schemas.microsoft.com/office/drawing/2014/main" id="{6FD6D082-87A0-AE42-B980-45CF49AEB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3625" y="5313363"/>
              <a:ext cx="25400" cy="103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86" name="Rectangle 676">
              <a:extLst>
                <a:ext uri="{FF2B5EF4-FFF2-40B4-BE49-F238E27FC236}">
                  <a16:creationId xmlns:a16="http://schemas.microsoft.com/office/drawing/2014/main" id="{C17066E5-BD75-4B4C-87F2-93B591916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2825" y="5313363"/>
              <a:ext cx="25400" cy="103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87" name="Rectangle 677">
              <a:extLst>
                <a:ext uri="{FF2B5EF4-FFF2-40B4-BE49-F238E27FC236}">
                  <a16:creationId xmlns:a16="http://schemas.microsoft.com/office/drawing/2014/main" id="{D28932BB-2EB0-094C-883B-08BA5B409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0438" y="5351463"/>
              <a:ext cx="26987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88" name="Freeform 678">
              <a:extLst>
                <a:ext uri="{FF2B5EF4-FFF2-40B4-BE49-F238E27FC236}">
                  <a16:creationId xmlns:a16="http://schemas.microsoft.com/office/drawing/2014/main" id="{04447183-EA04-AB40-9843-AD3FD77EB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3313" y="5351463"/>
              <a:ext cx="88900" cy="296862"/>
            </a:xfrm>
            <a:custGeom>
              <a:avLst/>
              <a:gdLst>
                <a:gd name="T0" fmla="*/ 8 w 28"/>
                <a:gd name="T1" fmla="*/ 92 h 92"/>
                <a:gd name="T2" fmla="*/ 0 w 28"/>
                <a:gd name="T3" fmla="*/ 92 h 92"/>
                <a:gd name="T4" fmla="*/ 0 w 28"/>
                <a:gd name="T5" fmla="*/ 71 h 92"/>
                <a:gd name="T6" fmla="*/ 13 w 28"/>
                <a:gd name="T7" fmla="*/ 54 h 92"/>
                <a:gd name="T8" fmla="*/ 20 w 28"/>
                <a:gd name="T9" fmla="*/ 39 h 92"/>
                <a:gd name="T10" fmla="*/ 20 w 28"/>
                <a:gd name="T11" fmla="*/ 12 h 92"/>
                <a:gd name="T12" fmla="*/ 16 w 28"/>
                <a:gd name="T13" fmla="*/ 8 h 92"/>
                <a:gd name="T14" fmla="*/ 8 w 28"/>
                <a:gd name="T15" fmla="*/ 8 h 92"/>
                <a:gd name="T16" fmla="*/ 8 w 28"/>
                <a:gd name="T17" fmla="*/ 0 h 92"/>
                <a:gd name="T18" fmla="*/ 16 w 28"/>
                <a:gd name="T19" fmla="*/ 0 h 92"/>
                <a:gd name="T20" fmla="*/ 28 w 28"/>
                <a:gd name="T21" fmla="*/ 12 h 92"/>
                <a:gd name="T22" fmla="*/ 28 w 28"/>
                <a:gd name="T23" fmla="*/ 41 h 92"/>
                <a:gd name="T24" fmla="*/ 19 w 28"/>
                <a:gd name="T25" fmla="*/ 59 h 92"/>
                <a:gd name="T26" fmla="*/ 8 w 28"/>
                <a:gd name="T27" fmla="*/ 73 h 92"/>
                <a:gd name="T28" fmla="*/ 8 w 28"/>
                <a:gd name="T2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92">
                  <a:moveTo>
                    <a:pt x="8" y="92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18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3" y="0"/>
                    <a:pt x="28" y="6"/>
                    <a:pt x="28" y="1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8" y="73"/>
                    <a:pt x="8" y="73"/>
                    <a:pt x="8" y="73"/>
                  </a:cubicBezTo>
                  <a:lnTo>
                    <a:pt x="8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</p:grp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43533869-4CF2-6843-B170-52BB9D1FC7CE}"/>
              </a:ext>
            </a:extLst>
          </p:cNvPr>
          <p:cNvSpPr/>
          <p:nvPr/>
        </p:nvSpPr>
        <p:spPr>
          <a:xfrm>
            <a:off x="5329002" y="6195923"/>
            <a:ext cx="14528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828282"/>
                </a:solidFill>
                <a:latin typeface="TT Positive" panose="020B0604020202020204" charset="0"/>
                <a:cs typeface="Arial" panose="020B0604020202020204" pitchFamily="34" charset="0"/>
              </a:rPr>
              <a:t>УПРАВЛЕНИЕ АКТИВАМИ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9DC9BD8-D301-9B49-B1CA-25B497069ACF}"/>
              </a:ext>
            </a:extLst>
          </p:cNvPr>
          <p:cNvSpPr txBox="1"/>
          <p:nvPr/>
        </p:nvSpPr>
        <p:spPr>
          <a:xfrm>
            <a:off x="941235" y="5469099"/>
            <a:ext cx="334566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T Positive" panose="020B0604020202020204" charset="0"/>
              </a:rPr>
              <a:t>Постоянная инвентаризация активов и их классификация </a:t>
            </a:r>
            <a:r>
              <a:rPr lang="ru-RU" sz="1200" dirty="0">
                <a:latin typeface="TT Positive" panose="020B0604020202020204" charset="0"/>
              </a:rPr>
              <a:t>с учетом недопустимых для бизнеса событий и реальных способов развития кибератаки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1640638-DE9C-6749-B998-8D41FFD4AD77}"/>
              </a:ext>
            </a:extLst>
          </p:cNvPr>
          <p:cNvSpPr txBox="1"/>
          <p:nvPr/>
        </p:nvSpPr>
        <p:spPr>
          <a:xfrm>
            <a:off x="7869576" y="5419970"/>
            <a:ext cx="310739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T Positive" panose="020B0604020202020204" charset="0"/>
              </a:rPr>
              <a:t>Периодическая инвентаризация активов и их классификация </a:t>
            </a:r>
            <a:r>
              <a:rPr lang="ru-RU" sz="1200" dirty="0">
                <a:latin typeface="TT Positive" panose="020B0604020202020204" charset="0"/>
              </a:rPr>
              <a:t>по принципу «конфиденциальность, целостность, доступность»</a:t>
            </a: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7F4AD298-76D0-1A47-81BC-924BE1CBC2B0}"/>
              </a:ext>
            </a:extLst>
          </p:cNvPr>
          <p:cNvGrpSpPr/>
          <p:nvPr/>
        </p:nvGrpSpPr>
        <p:grpSpPr>
          <a:xfrm>
            <a:off x="4970445" y="5590650"/>
            <a:ext cx="2206634" cy="316973"/>
            <a:chOff x="4610226" y="2196125"/>
            <a:chExt cx="2206634" cy="316973"/>
          </a:xfrm>
        </p:grpSpPr>
        <p:sp>
          <p:nvSpPr>
            <p:cNvPr id="93" name="Полилиния 24">
              <a:extLst>
                <a:ext uri="{FF2B5EF4-FFF2-40B4-BE49-F238E27FC236}">
                  <a16:creationId xmlns:a16="http://schemas.microsoft.com/office/drawing/2014/main" id="{D56003CE-BFFE-AA4B-B009-2E0DBDDC3747}"/>
                </a:ext>
              </a:extLst>
            </p:cNvPr>
            <p:cNvSpPr/>
            <p:nvPr/>
          </p:nvSpPr>
          <p:spPr>
            <a:xfrm rot="16200000">
              <a:off x="6579130" y="2275369"/>
              <a:ext cx="316973" cy="158486"/>
            </a:xfrm>
            <a:custGeom>
              <a:avLst/>
              <a:gdLst>
                <a:gd name="connsiteX0" fmla="*/ 0 w 95250"/>
                <a:gd name="connsiteY0" fmla="*/ 0 h 47625"/>
                <a:gd name="connsiteX1" fmla="*/ 47625 w 95250"/>
                <a:gd name="connsiteY1" fmla="*/ 47625 h 47625"/>
                <a:gd name="connsiteX2" fmla="*/ 95250 w 9525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0" y="0"/>
                  </a:moveTo>
                  <a:lnTo>
                    <a:pt x="47625" y="47625"/>
                  </a:lnTo>
                  <a:lnTo>
                    <a:pt x="95250" y="0"/>
                  </a:lnTo>
                </a:path>
              </a:pathLst>
            </a:custGeom>
            <a:noFill/>
            <a:ln w="28575" cap="rnd">
              <a:solidFill>
                <a:srgbClr val="B2B6BF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000" dirty="0">
                <a:latin typeface="TT Positive" panose="020B0604020202020204" charset="0"/>
              </a:endParaRPr>
            </a:p>
          </p:txBody>
        </p:sp>
        <p:sp>
          <p:nvSpPr>
            <p:cNvPr id="94" name="Полилиния 24">
              <a:extLst>
                <a:ext uri="{FF2B5EF4-FFF2-40B4-BE49-F238E27FC236}">
                  <a16:creationId xmlns:a16="http://schemas.microsoft.com/office/drawing/2014/main" id="{F04B52D8-2778-C64C-9C83-61D315B7D8B9}"/>
                </a:ext>
              </a:extLst>
            </p:cNvPr>
            <p:cNvSpPr/>
            <p:nvPr/>
          </p:nvSpPr>
          <p:spPr>
            <a:xfrm rot="5400000">
              <a:off x="4530982" y="2275369"/>
              <a:ext cx="316973" cy="158486"/>
            </a:xfrm>
            <a:custGeom>
              <a:avLst/>
              <a:gdLst>
                <a:gd name="connsiteX0" fmla="*/ 0 w 95250"/>
                <a:gd name="connsiteY0" fmla="*/ 0 h 47625"/>
                <a:gd name="connsiteX1" fmla="*/ 47625 w 95250"/>
                <a:gd name="connsiteY1" fmla="*/ 47625 h 47625"/>
                <a:gd name="connsiteX2" fmla="*/ 95250 w 9525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0" y="0"/>
                  </a:moveTo>
                  <a:lnTo>
                    <a:pt x="47625" y="47625"/>
                  </a:lnTo>
                  <a:lnTo>
                    <a:pt x="95250" y="0"/>
                  </a:lnTo>
                </a:path>
              </a:pathLst>
            </a:custGeom>
            <a:noFill/>
            <a:ln w="28575" cap="rnd">
              <a:solidFill>
                <a:srgbClr val="B2B6BF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000" dirty="0">
                <a:latin typeface="TT Positive" panose="020B0604020202020204" charset="0"/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17E7B8C-2B48-F247-871E-20D903314147}"/>
              </a:ext>
            </a:extLst>
          </p:cNvPr>
          <p:cNvGrpSpPr/>
          <p:nvPr/>
        </p:nvGrpSpPr>
        <p:grpSpPr>
          <a:xfrm>
            <a:off x="5707986" y="5365579"/>
            <a:ext cx="740508" cy="739082"/>
            <a:chOff x="300038" y="1795463"/>
            <a:chExt cx="823912" cy="822325"/>
          </a:xfrm>
          <a:solidFill>
            <a:srgbClr val="828282"/>
          </a:solidFill>
        </p:grpSpPr>
        <p:sp>
          <p:nvSpPr>
            <p:cNvPr id="96" name="Rectangle 5">
              <a:extLst>
                <a:ext uri="{FF2B5EF4-FFF2-40B4-BE49-F238E27FC236}">
                  <a16:creationId xmlns:a16="http://schemas.microsoft.com/office/drawing/2014/main" id="{9DF506F6-3790-6A41-9BD8-4D2C4F492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2347913"/>
              <a:ext cx="26987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97" name="Rectangle 6">
              <a:extLst>
                <a:ext uri="{FF2B5EF4-FFF2-40B4-BE49-F238E27FC236}">
                  <a16:creationId xmlns:a16="http://schemas.microsoft.com/office/drawing/2014/main" id="{010F02FD-1BFD-444B-92E1-B84E8884A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5" y="2514601"/>
              <a:ext cx="254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98" name="Rectangle 7">
              <a:extLst>
                <a:ext uri="{FF2B5EF4-FFF2-40B4-BE49-F238E27FC236}">
                  <a16:creationId xmlns:a16="http://schemas.microsoft.com/office/drawing/2014/main" id="{AF2D4E62-4552-2C43-B789-2CA10BF28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25" y="2514601"/>
              <a:ext cx="254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99" name="Rectangle 8">
              <a:extLst>
                <a:ext uri="{FF2B5EF4-FFF2-40B4-BE49-F238E27FC236}">
                  <a16:creationId xmlns:a16="http://schemas.microsoft.com/office/drawing/2014/main" id="{52FD509F-91C5-414B-A7AC-B4AB074CB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25" y="2514601"/>
              <a:ext cx="26987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100" name="Rectangle 9">
              <a:extLst>
                <a:ext uri="{FF2B5EF4-FFF2-40B4-BE49-F238E27FC236}">
                  <a16:creationId xmlns:a16="http://schemas.microsoft.com/office/drawing/2014/main" id="{55E5A1A0-A8E7-AA46-88D5-CD6BE4815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" y="2514601"/>
              <a:ext cx="254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101" name="Rectangle 10">
              <a:extLst>
                <a:ext uri="{FF2B5EF4-FFF2-40B4-BE49-F238E27FC236}">
                  <a16:creationId xmlns:a16="http://schemas.microsoft.com/office/drawing/2014/main" id="{476221FF-1779-9A4F-A9A6-D623A9488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2514601"/>
              <a:ext cx="26987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102" name="Rectangle 11">
              <a:extLst>
                <a:ext uri="{FF2B5EF4-FFF2-40B4-BE49-F238E27FC236}">
                  <a16:creationId xmlns:a16="http://schemas.microsoft.com/office/drawing/2014/main" id="{9E15199D-C1FA-1247-AA8E-2D624B3BA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8" y="2514601"/>
              <a:ext cx="254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103" name="Rectangle 12">
              <a:extLst>
                <a:ext uri="{FF2B5EF4-FFF2-40B4-BE49-F238E27FC236}">
                  <a16:creationId xmlns:a16="http://schemas.microsoft.com/office/drawing/2014/main" id="{138F19FC-7A70-1741-AB91-5DE030B81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" y="2514601"/>
              <a:ext cx="26987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104" name="Rectangle 13">
              <a:extLst>
                <a:ext uri="{FF2B5EF4-FFF2-40B4-BE49-F238E27FC236}">
                  <a16:creationId xmlns:a16="http://schemas.microsoft.com/office/drawing/2014/main" id="{624F6405-2850-FB44-B4B9-EBB1C683E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2514601"/>
              <a:ext cx="254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105" name="Rectangle 14">
              <a:extLst>
                <a:ext uri="{FF2B5EF4-FFF2-40B4-BE49-F238E27FC236}">
                  <a16:creationId xmlns:a16="http://schemas.microsoft.com/office/drawing/2014/main" id="{E124E684-6E87-0F48-8924-D0260D0FD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63" y="2514601"/>
              <a:ext cx="26987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93150138-73C0-AA42-829A-12ED6E30E0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825" y="1795463"/>
              <a:ext cx="668337" cy="488950"/>
            </a:xfrm>
            <a:custGeom>
              <a:avLst/>
              <a:gdLst>
                <a:gd name="T0" fmla="*/ 208 w 208"/>
                <a:gd name="T1" fmla="*/ 152 h 152"/>
                <a:gd name="T2" fmla="*/ 16 w 208"/>
                <a:gd name="T3" fmla="*/ 152 h 152"/>
                <a:gd name="T4" fmla="*/ 0 w 208"/>
                <a:gd name="T5" fmla="*/ 136 h 152"/>
                <a:gd name="T6" fmla="*/ 0 w 208"/>
                <a:gd name="T7" fmla="*/ 0 h 152"/>
                <a:gd name="T8" fmla="*/ 66 w 208"/>
                <a:gd name="T9" fmla="*/ 0 h 152"/>
                <a:gd name="T10" fmla="*/ 78 w 208"/>
                <a:gd name="T11" fmla="*/ 12 h 152"/>
                <a:gd name="T12" fmla="*/ 192 w 208"/>
                <a:gd name="T13" fmla="*/ 12 h 152"/>
                <a:gd name="T14" fmla="*/ 192 w 208"/>
                <a:gd name="T15" fmla="*/ 28 h 152"/>
                <a:gd name="T16" fmla="*/ 208 w 208"/>
                <a:gd name="T17" fmla="*/ 28 h 152"/>
                <a:gd name="T18" fmla="*/ 208 w 208"/>
                <a:gd name="T19" fmla="*/ 152 h 152"/>
                <a:gd name="T20" fmla="*/ 30 w 208"/>
                <a:gd name="T21" fmla="*/ 144 h 152"/>
                <a:gd name="T22" fmla="*/ 200 w 208"/>
                <a:gd name="T23" fmla="*/ 144 h 152"/>
                <a:gd name="T24" fmla="*/ 200 w 208"/>
                <a:gd name="T25" fmla="*/ 36 h 152"/>
                <a:gd name="T26" fmla="*/ 32 w 208"/>
                <a:gd name="T27" fmla="*/ 36 h 152"/>
                <a:gd name="T28" fmla="*/ 32 w 208"/>
                <a:gd name="T29" fmla="*/ 136 h 152"/>
                <a:gd name="T30" fmla="*/ 30 w 208"/>
                <a:gd name="T31" fmla="*/ 144 h 152"/>
                <a:gd name="T32" fmla="*/ 8 w 208"/>
                <a:gd name="T33" fmla="*/ 8 h 152"/>
                <a:gd name="T34" fmla="*/ 8 w 208"/>
                <a:gd name="T35" fmla="*/ 136 h 152"/>
                <a:gd name="T36" fmla="*/ 16 w 208"/>
                <a:gd name="T37" fmla="*/ 144 h 152"/>
                <a:gd name="T38" fmla="*/ 24 w 208"/>
                <a:gd name="T39" fmla="*/ 136 h 152"/>
                <a:gd name="T40" fmla="*/ 24 w 208"/>
                <a:gd name="T41" fmla="*/ 28 h 152"/>
                <a:gd name="T42" fmla="*/ 184 w 208"/>
                <a:gd name="T43" fmla="*/ 28 h 152"/>
                <a:gd name="T44" fmla="*/ 184 w 208"/>
                <a:gd name="T45" fmla="*/ 20 h 152"/>
                <a:gd name="T46" fmla="*/ 74 w 208"/>
                <a:gd name="T47" fmla="*/ 20 h 152"/>
                <a:gd name="T48" fmla="*/ 62 w 208"/>
                <a:gd name="T49" fmla="*/ 8 h 152"/>
                <a:gd name="T50" fmla="*/ 8 w 208"/>
                <a:gd name="T51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152">
                  <a:moveTo>
                    <a:pt x="208" y="152"/>
                  </a:moveTo>
                  <a:cubicBezTo>
                    <a:pt x="16" y="152"/>
                    <a:pt x="1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208" y="28"/>
                    <a:pt x="208" y="28"/>
                    <a:pt x="208" y="28"/>
                  </a:cubicBezTo>
                  <a:lnTo>
                    <a:pt x="208" y="152"/>
                  </a:lnTo>
                  <a:close/>
                  <a:moveTo>
                    <a:pt x="30" y="144"/>
                  </a:moveTo>
                  <a:cubicBezTo>
                    <a:pt x="200" y="144"/>
                    <a:pt x="200" y="144"/>
                    <a:pt x="200" y="144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9"/>
                    <a:pt x="31" y="142"/>
                    <a:pt x="30" y="144"/>
                  </a:cubicBezTo>
                  <a:close/>
                  <a:moveTo>
                    <a:pt x="8" y="8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140"/>
                    <a:pt x="12" y="144"/>
                    <a:pt x="16" y="144"/>
                  </a:cubicBezTo>
                  <a:cubicBezTo>
                    <a:pt x="20" y="144"/>
                    <a:pt x="24" y="140"/>
                    <a:pt x="24" y="13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184" y="20"/>
                    <a:pt x="184" y="20"/>
                    <a:pt x="18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62" y="8"/>
                    <a:pt x="62" y="8"/>
                    <a:pt x="62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28DB128C-5FF6-6A43-944E-A738165D5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38" y="2411413"/>
              <a:ext cx="257175" cy="206375"/>
            </a:xfrm>
            <a:custGeom>
              <a:avLst/>
              <a:gdLst>
                <a:gd name="T0" fmla="*/ 76 w 80"/>
                <a:gd name="T1" fmla="*/ 64 h 64"/>
                <a:gd name="T2" fmla="*/ 4 w 80"/>
                <a:gd name="T3" fmla="*/ 64 h 64"/>
                <a:gd name="T4" fmla="*/ 0 w 80"/>
                <a:gd name="T5" fmla="*/ 60 h 64"/>
                <a:gd name="T6" fmla="*/ 0 w 80"/>
                <a:gd name="T7" fmla="*/ 4 h 64"/>
                <a:gd name="T8" fmla="*/ 4 w 80"/>
                <a:gd name="T9" fmla="*/ 0 h 64"/>
                <a:gd name="T10" fmla="*/ 24 w 80"/>
                <a:gd name="T11" fmla="*/ 0 h 64"/>
                <a:gd name="T12" fmla="*/ 27 w 80"/>
                <a:gd name="T13" fmla="*/ 1 h 64"/>
                <a:gd name="T14" fmla="*/ 34 w 80"/>
                <a:gd name="T15" fmla="*/ 8 h 64"/>
                <a:gd name="T16" fmla="*/ 76 w 80"/>
                <a:gd name="T17" fmla="*/ 8 h 64"/>
                <a:gd name="T18" fmla="*/ 80 w 80"/>
                <a:gd name="T19" fmla="*/ 12 h 64"/>
                <a:gd name="T20" fmla="*/ 80 w 80"/>
                <a:gd name="T21" fmla="*/ 60 h 64"/>
                <a:gd name="T22" fmla="*/ 76 w 80"/>
                <a:gd name="T23" fmla="*/ 64 h 64"/>
                <a:gd name="T24" fmla="*/ 8 w 80"/>
                <a:gd name="T25" fmla="*/ 56 h 64"/>
                <a:gd name="T26" fmla="*/ 72 w 80"/>
                <a:gd name="T27" fmla="*/ 56 h 64"/>
                <a:gd name="T28" fmla="*/ 72 w 80"/>
                <a:gd name="T29" fmla="*/ 16 h 64"/>
                <a:gd name="T30" fmla="*/ 32 w 80"/>
                <a:gd name="T31" fmla="*/ 16 h 64"/>
                <a:gd name="T32" fmla="*/ 29 w 80"/>
                <a:gd name="T33" fmla="*/ 15 h 64"/>
                <a:gd name="T34" fmla="*/ 22 w 80"/>
                <a:gd name="T35" fmla="*/ 8 h 64"/>
                <a:gd name="T36" fmla="*/ 8 w 80"/>
                <a:gd name="T37" fmla="*/ 8 h 64"/>
                <a:gd name="T38" fmla="*/ 8 w 80"/>
                <a:gd name="T3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64">
                  <a:moveTo>
                    <a:pt x="76" y="64"/>
                  </a:move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2"/>
                    <a:pt x="78" y="64"/>
                    <a:pt x="76" y="64"/>
                  </a:cubicBezTo>
                  <a:close/>
                  <a:moveTo>
                    <a:pt x="8" y="56"/>
                  </a:moveTo>
                  <a:cubicBezTo>
                    <a:pt x="72" y="56"/>
                    <a:pt x="72" y="56"/>
                    <a:pt x="72" y="5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0" y="15"/>
                    <a:pt x="29" y="1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830F10CD-24C8-6341-83D6-88747C6869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613" y="2411413"/>
              <a:ext cx="258762" cy="206375"/>
            </a:xfrm>
            <a:custGeom>
              <a:avLst/>
              <a:gdLst>
                <a:gd name="T0" fmla="*/ 76 w 80"/>
                <a:gd name="T1" fmla="*/ 64 h 64"/>
                <a:gd name="T2" fmla="*/ 4 w 80"/>
                <a:gd name="T3" fmla="*/ 64 h 64"/>
                <a:gd name="T4" fmla="*/ 0 w 80"/>
                <a:gd name="T5" fmla="*/ 60 h 64"/>
                <a:gd name="T6" fmla="*/ 0 w 80"/>
                <a:gd name="T7" fmla="*/ 4 h 64"/>
                <a:gd name="T8" fmla="*/ 4 w 80"/>
                <a:gd name="T9" fmla="*/ 0 h 64"/>
                <a:gd name="T10" fmla="*/ 24 w 80"/>
                <a:gd name="T11" fmla="*/ 0 h 64"/>
                <a:gd name="T12" fmla="*/ 27 w 80"/>
                <a:gd name="T13" fmla="*/ 1 h 64"/>
                <a:gd name="T14" fmla="*/ 34 w 80"/>
                <a:gd name="T15" fmla="*/ 8 h 64"/>
                <a:gd name="T16" fmla="*/ 76 w 80"/>
                <a:gd name="T17" fmla="*/ 8 h 64"/>
                <a:gd name="T18" fmla="*/ 80 w 80"/>
                <a:gd name="T19" fmla="*/ 12 h 64"/>
                <a:gd name="T20" fmla="*/ 80 w 80"/>
                <a:gd name="T21" fmla="*/ 60 h 64"/>
                <a:gd name="T22" fmla="*/ 76 w 80"/>
                <a:gd name="T23" fmla="*/ 64 h 64"/>
                <a:gd name="T24" fmla="*/ 8 w 80"/>
                <a:gd name="T25" fmla="*/ 56 h 64"/>
                <a:gd name="T26" fmla="*/ 72 w 80"/>
                <a:gd name="T27" fmla="*/ 56 h 64"/>
                <a:gd name="T28" fmla="*/ 72 w 80"/>
                <a:gd name="T29" fmla="*/ 16 h 64"/>
                <a:gd name="T30" fmla="*/ 32 w 80"/>
                <a:gd name="T31" fmla="*/ 16 h 64"/>
                <a:gd name="T32" fmla="*/ 29 w 80"/>
                <a:gd name="T33" fmla="*/ 15 h 64"/>
                <a:gd name="T34" fmla="*/ 22 w 80"/>
                <a:gd name="T35" fmla="*/ 8 h 64"/>
                <a:gd name="T36" fmla="*/ 8 w 80"/>
                <a:gd name="T37" fmla="*/ 8 h 64"/>
                <a:gd name="T38" fmla="*/ 8 w 80"/>
                <a:gd name="T3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64">
                  <a:moveTo>
                    <a:pt x="76" y="64"/>
                  </a:move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2"/>
                    <a:pt x="78" y="64"/>
                    <a:pt x="76" y="64"/>
                  </a:cubicBezTo>
                  <a:close/>
                  <a:moveTo>
                    <a:pt x="8" y="56"/>
                  </a:moveTo>
                  <a:cubicBezTo>
                    <a:pt x="72" y="56"/>
                    <a:pt x="72" y="56"/>
                    <a:pt x="72" y="5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0" y="15"/>
                    <a:pt x="29" y="1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6931B682-4E76-6747-BCE7-11191156A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2411413"/>
              <a:ext cx="257175" cy="206375"/>
            </a:xfrm>
            <a:custGeom>
              <a:avLst/>
              <a:gdLst>
                <a:gd name="T0" fmla="*/ 76 w 80"/>
                <a:gd name="T1" fmla="*/ 64 h 64"/>
                <a:gd name="T2" fmla="*/ 4 w 80"/>
                <a:gd name="T3" fmla="*/ 64 h 64"/>
                <a:gd name="T4" fmla="*/ 0 w 80"/>
                <a:gd name="T5" fmla="*/ 60 h 64"/>
                <a:gd name="T6" fmla="*/ 0 w 80"/>
                <a:gd name="T7" fmla="*/ 4 h 64"/>
                <a:gd name="T8" fmla="*/ 4 w 80"/>
                <a:gd name="T9" fmla="*/ 0 h 64"/>
                <a:gd name="T10" fmla="*/ 24 w 80"/>
                <a:gd name="T11" fmla="*/ 0 h 64"/>
                <a:gd name="T12" fmla="*/ 27 w 80"/>
                <a:gd name="T13" fmla="*/ 1 h 64"/>
                <a:gd name="T14" fmla="*/ 34 w 80"/>
                <a:gd name="T15" fmla="*/ 8 h 64"/>
                <a:gd name="T16" fmla="*/ 76 w 80"/>
                <a:gd name="T17" fmla="*/ 8 h 64"/>
                <a:gd name="T18" fmla="*/ 80 w 80"/>
                <a:gd name="T19" fmla="*/ 12 h 64"/>
                <a:gd name="T20" fmla="*/ 80 w 80"/>
                <a:gd name="T21" fmla="*/ 60 h 64"/>
                <a:gd name="T22" fmla="*/ 76 w 80"/>
                <a:gd name="T23" fmla="*/ 64 h 64"/>
                <a:gd name="T24" fmla="*/ 8 w 80"/>
                <a:gd name="T25" fmla="*/ 56 h 64"/>
                <a:gd name="T26" fmla="*/ 72 w 80"/>
                <a:gd name="T27" fmla="*/ 56 h 64"/>
                <a:gd name="T28" fmla="*/ 72 w 80"/>
                <a:gd name="T29" fmla="*/ 16 h 64"/>
                <a:gd name="T30" fmla="*/ 32 w 80"/>
                <a:gd name="T31" fmla="*/ 16 h 64"/>
                <a:gd name="T32" fmla="*/ 29 w 80"/>
                <a:gd name="T33" fmla="*/ 15 h 64"/>
                <a:gd name="T34" fmla="*/ 22 w 80"/>
                <a:gd name="T35" fmla="*/ 8 h 64"/>
                <a:gd name="T36" fmla="*/ 8 w 80"/>
                <a:gd name="T37" fmla="*/ 8 h 64"/>
                <a:gd name="T38" fmla="*/ 8 w 80"/>
                <a:gd name="T3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64">
                  <a:moveTo>
                    <a:pt x="76" y="64"/>
                  </a:move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2"/>
                    <a:pt x="78" y="64"/>
                    <a:pt x="76" y="64"/>
                  </a:cubicBezTo>
                  <a:close/>
                  <a:moveTo>
                    <a:pt x="8" y="56"/>
                  </a:moveTo>
                  <a:cubicBezTo>
                    <a:pt x="72" y="56"/>
                    <a:pt x="72" y="56"/>
                    <a:pt x="72" y="5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0" y="15"/>
                    <a:pt x="29" y="1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70FDF3C9-CF38-F346-85AE-32F045402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" y="2335213"/>
              <a:ext cx="592137" cy="76200"/>
            </a:xfrm>
            <a:custGeom>
              <a:avLst/>
              <a:gdLst>
                <a:gd name="T0" fmla="*/ 373 w 373"/>
                <a:gd name="T1" fmla="*/ 48 h 48"/>
                <a:gd name="T2" fmla="*/ 357 w 373"/>
                <a:gd name="T3" fmla="*/ 48 h 48"/>
                <a:gd name="T4" fmla="*/ 357 w 373"/>
                <a:gd name="T5" fmla="*/ 16 h 48"/>
                <a:gd name="T6" fmla="*/ 16 w 373"/>
                <a:gd name="T7" fmla="*/ 16 h 48"/>
                <a:gd name="T8" fmla="*/ 16 w 373"/>
                <a:gd name="T9" fmla="*/ 48 h 48"/>
                <a:gd name="T10" fmla="*/ 0 w 373"/>
                <a:gd name="T11" fmla="*/ 48 h 48"/>
                <a:gd name="T12" fmla="*/ 0 w 373"/>
                <a:gd name="T13" fmla="*/ 0 h 48"/>
                <a:gd name="T14" fmla="*/ 373 w 373"/>
                <a:gd name="T15" fmla="*/ 0 h 48"/>
                <a:gd name="T16" fmla="*/ 373 w 37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48">
                  <a:moveTo>
                    <a:pt x="373" y="48"/>
                  </a:moveTo>
                  <a:lnTo>
                    <a:pt x="357" y="48"/>
                  </a:lnTo>
                  <a:lnTo>
                    <a:pt x="357" y="16"/>
                  </a:lnTo>
                  <a:lnTo>
                    <a:pt x="16" y="16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373" y="0"/>
                  </a:lnTo>
                  <a:lnTo>
                    <a:pt x="373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2DB93578-0797-0B4E-A65C-C77317E77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" y="2078038"/>
              <a:ext cx="219075" cy="115888"/>
            </a:xfrm>
            <a:custGeom>
              <a:avLst/>
              <a:gdLst>
                <a:gd name="T0" fmla="*/ 32 w 68"/>
                <a:gd name="T1" fmla="*/ 36 h 36"/>
                <a:gd name="T2" fmla="*/ 8 w 68"/>
                <a:gd name="T3" fmla="*/ 27 h 36"/>
                <a:gd name="T4" fmla="*/ 8 w 68"/>
                <a:gd name="T5" fmla="*/ 36 h 36"/>
                <a:gd name="T6" fmla="*/ 0 w 68"/>
                <a:gd name="T7" fmla="*/ 36 h 36"/>
                <a:gd name="T8" fmla="*/ 0 w 68"/>
                <a:gd name="T9" fmla="*/ 16 h 36"/>
                <a:gd name="T10" fmla="*/ 3 w 68"/>
                <a:gd name="T11" fmla="*/ 12 h 36"/>
                <a:gd name="T12" fmla="*/ 7 w 68"/>
                <a:gd name="T13" fmla="*/ 14 h 36"/>
                <a:gd name="T14" fmla="*/ 32 w 68"/>
                <a:gd name="T15" fmla="*/ 28 h 36"/>
                <a:gd name="T16" fmla="*/ 60 w 68"/>
                <a:gd name="T17" fmla="*/ 0 h 36"/>
                <a:gd name="T18" fmla="*/ 68 w 68"/>
                <a:gd name="T19" fmla="*/ 0 h 36"/>
                <a:gd name="T20" fmla="*/ 32 w 68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36">
                  <a:moveTo>
                    <a:pt x="32" y="36"/>
                  </a:moveTo>
                  <a:cubicBezTo>
                    <a:pt x="23" y="36"/>
                    <a:pt x="15" y="33"/>
                    <a:pt x="8" y="2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1" y="13"/>
                    <a:pt x="3" y="12"/>
                  </a:cubicBezTo>
                  <a:cubicBezTo>
                    <a:pt x="5" y="12"/>
                    <a:pt x="7" y="12"/>
                    <a:pt x="7" y="14"/>
                  </a:cubicBezTo>
                  <a:cubicBezTo>
                    <a:pt x="12" y="23"/>
                    <a:pt x="22" y="28"/>
                    <a:pt x="32" y="28"/>
                  </a:cubicBezTo>
                  <a:cubicBezTo>
                    <a:pt x="47" y="28"/>
                    <a:pt x="60" y="15"/>
                    <a:pt x="6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0"/>
                    <a:pt x="52" y="36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112" name="Freeform 21">
              <a:extLst>
                <a:ext uri="{FF2B5EF4-FFF2-40B4-BE49-F238E27FC236}">
                  <a16:creationId xmlns:a16="http://schemas.microsoft.com/office/drawing/2014/main" id="{6D1855EF-1DDD-5741-A1CD-2F9B0A942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" y="1962151"/>
              <a:ext cx="219075" cy="115888"/>
            </a:xfrm>
            <a:custGeom>
              <a:avLst/>
              <a:gdLst>
                <a:gd name="T0" fmla="*/ 8 w 68"/>
                <a:gd name="T1" fmla="*/ 36 h 36"/>
                <a:gd name="T2" fmla="*/ 0 w 68"/>
                <a:gd name="T3" fmla="*/ 36 h 36"/>
                <a:gd name="T4" fmla="*/ 36 w 68"/>
                <a:gd name="T5" fmla="*/ 0 h 36"/>
                <a:gd name="T6" fmla="*/ 60 w 68"/>
                <a:gd name="T7" fmla="*/ 9 h 36"/>
                <a:gd name="T8" fmla="*/ 60 w 68"/>
                <a:gd name="T9" fmla="*/ 0 h 36"/>
                <a:gd name="T10" fmla="*/ 68 w 68"/>
                <a:gd name="T11" fmla="*/ 0 h 36"/>
                <a:gd name="T12" fmla="*/ 68 w 68"/>
                <a:gd name="T13" fmla="*/ 20 h 36"/>
                <a:gd name="T14" fmla="*/ 65 w 68"/>
                <a:gd name="T15" fmla="*/ 24 h 36"/>
                <a:gd name="T16" fmla="*/ 61 w 68"/>
                <a:gd name="T17" fmla="*/ 22 h 36"/>
                <a:gd name="T18" fmla="*/ 36 w 68"/>
                <a:gd name="T19" fmla="*/ 8 h 36"/>
                <a:gd name="T20" fmla="*/ 8 w 68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36">
                  <a:moveTo>
                    <a:pt x="8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3" y="3"/>
                    <a:pt x="60" y="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2"/>
                    <a:pt x="67" y="23"/>
                    <a:pt x="65" y="24"/>
                  </a:cubicBezTo>
                  <a:cubicBezTo>
                    <a:pt x="63" y="24"/>
                    <a:pt x="61" y="23"/>
                    <a:pt x="61" y="22"/>
                  </a:cubicBezTo>
                  <a:cubicBezTo>
                    <a:pt x="56" y="13"/>
                    <a:pt x="46" y="8"/>
                    <a:pt x="36" y="8"/>
                  </a:cubicBezTo>
                  <a:cubicBezTo>
                    <a:pt x="21" y="8"/>
                    <a:pt x="8" y="20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113" name="Rectangle 22">
              <a:extLst>
                <a:ext uri="{FF2B5EF4-FFF2-40B4-BE49-F238E27FC236}">
                  <a16:creationId xmlns:a16="http://schemas.microsoft.com/office/drawing/2014/main" id="{D42C1F46-DC65-ED48-AEFA-9B2E2CB27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400" y="2116138"/>
              <a:ext cx="52387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114" name="Rectangle 23">
              <a:extLst>
                <a:ext uri="{FF2B5EF4-FFF2-40B4-BE49-F238E27FC236}">
                  <a16:creationId xmlns:a16="http://schemas.microsoft.com/office/drawing/2014/main" id="{84845E1F-BB7E-5842-84B2-984A967CA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988" y="2014538"/>
              <a:ext cx="52387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115" name="Rectangle 24">
              <a:extLst>
                <a:ext uri="{FF2B5EF4-FFF2-40B4-BE49-F238E27FC236}">
                  <a16:creationId xmlns:a16="http://schemas.microsoft.com/office/drawing/2014/main" id="{8CAEE058-D6A0-2844-9615-618A1245D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3" y="2270126"/>
              <a:ext cx="25400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116" name="Rectangle 25">
              <a:extLst>
                <a:ext uri="{FF2B5EF4-FFF2-40B4-BE49-F238E27FC236}">
                  <a16:creationId xmlns:a16="http://schemas.microsoft.com/office/drawing/2014/main" id="{8AC00510-D8B2-EB47-B27A-1C6916295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375" y="2270126"/>
              <a:ext cx="25400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15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1F799-F646-6E4B-B8A5-8677C171BEDB}"/>
              </a:ext>
            </a:extLst>
          </p:cNvPr>
          <p:cNvSpPr txBox="1"/>
          <p:nvPr/>
        </p:nvSpPr>
        <p:spPr>
          <a:xfrm>
            <a:off x="345701" y="2395470"/>
            <a:ext cx="2457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T Positive" panose="02000003020000060003" pitchFamily="2" charset="0"/>
                <a:cs typeface="Arial" panose="020B0604020202020204" pitchFamily="34" charset="0"/>
              </a:rPr>
              <a:t>Всегда есть события, которые недопустимы </a:t>
            </a:r>
            <a:br>
              <a:rPr lang="ru-RU" sz="2000" dirty="0">
                <a:solidFill>
                  <a:srgbClr val="FF0000"/>
                </a:solidFill>
                <a:latin typeface="TT Positive" panose="02000003020000060003" pitchFamily="2" charset="0"/>
                <a:cs typeface="Arial" panose="020B0604020202020204" pitchFamily="34" charset="0"/>
              </a:rPr>
            </a:br>
            <a:r>
              <a:rPr lang="ru-RU" sz="2000" u="sng" dirty="0">
                <a:solidFill>
                  <a:srgbClr val="FF0000"/>
                </a:solidFill>
                <a:latin typeface="TT Positive" panose="02000003020000060003" pitchFamily="2" charset="0"/>
                <a:cs typeface="Arial" panose="020B0604020202020204" pitchFamily="34" charset="0"/>
              </a:rPr>
              <a:t>для предприятия</a:t>
            </a:r>
          </a:p>
        </p:txBody>
      </p:sp>
      <p:sp>
        <p:nvSpPr>
          <p:cNvPr id="102" name="Заголовок 5">
            <a:extLst>
              <a:ext uri="{FF2B5EF4-FFF2-40B4-BE49-F238E27FC236}">
                <a16:creationId xmlns:a16="http://schemas.microsoft.com/office/drawing/2014/main" id="{E7DC166D-B8D2-8F44-9535-2F049C75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37" y="317930"/>
            <a:ext cx="10881956" cy="1274333"/>
          </a:xfrm>
        </p:spPr>
        <p:txBody>
          <a:bodyPr>
            <a:normAutofit/>
          </a:bodyPr>
          <a:lstStyle/>
          <a:p>
            <a:r>
              <a:rPr lang="ru-RU" spc="100" dirty="0">
                <a:solidFill>
                  <a:srgbClr val="212121"/>
                </a:solidFill>
                <a:latin typeface="TT Positive" panose="02000003020000060003" pitchFamily="2" charset="0"/>
                <a:ea typeface="Verdana" panose="020B0604030504040204" pitchFamily="34" charset="0"/>
              </a:rPr>
              <a:t>Что такое недопустимые события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B165F08-6298-49E2-AB5E-A84FFAC60009}"/>
              </a:ext>
            </a:extLst>
          </p:cNvPr>
          <p:cNvSpPr/>
          <p:nvPr/>
        </p:nvSpPr>
        <p:spPr>
          <a:xfrm>
            <a:off x="7490329" y="5579413"/>
            <a:ext cx="1715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7BE"/>
              </a:buClr>
            </a:pPr>
            <a:r>
              <a:rPr lang="ru-RU" sz="1200" spc="50" dirty="0">
                <a:solidFill>
                  <a:schemeClr val="bg1">
                    <a:lumMod val="50000"/>
                  </a:schemeClr>
                </a:solidFill>
                <a:latin typeface="TT Positive" panose="02000003020000060003" pitchFamily="2" charset="0"/>
                <a:cs typeface="Arial" panose="020B0604020202020204" pitchFamily="34" charset="0"/>
              </a:rPr>
              <a:t>срыв контрактных обязательств</a:t>
            </a: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423A681C-E473-436E-B4DA-3B53B367E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8206" y="5606473"/>
            <a:ext cx="338779" cy="400375"/>
          </a:xfrm>
          <a:prstGeom prst="rect">
            <a:avLst/>
          </a:prstGeom>
        </p:spPr>
      </p:pic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C655DDA4-4ED6-4DEF-81F8-40B34E2BDAD6}"/>
              </a:ext>
            </a:extLst>
          </p:cNvPr>
          <p:cNvSpPr/>
          <p:nvPr/>
        </p:nvSpPr>
        <p:spPr>
          <a:xfrm>
            <a:off x="4506162" y="5579413"/>
            <a:ext cx="1935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7BE"/>
              </a:buClr>
            </a:pPr>
            <a:r>
              <a:rPr lang="ru-RU" sz="1200" spc="50" dirty="0">
                <a:solidFill>
                  <a:schemeClr val="bg1">
                    <a:lumMod val="50000"/>
                  </a:schemeClr>
                </a:solidFill>
                <a:latin typeface="TT Positive" panose="02000003020000060003" pitchFamily="2" charset="0"/>
                <a:cs typeface="Arial" panose="020B0604020202020204" pitchFamily="34" charset="0"/>
              </a:rPr>
              <a:t>публичные судебные разбирательства</a:t>
            </a: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42D35A98-0941-499E-AA33-E2792BAA2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0600" y="5633300"/>
            <a:ext cx="353890" cy="353890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FAFAACA7-D437-41D2-9DD1-CFF7D461A5F3}"/>
              </a:ext>
            </a:extLst>
          </p:cNvPr>
          <p:cNvSpPr/>
          <p:nvPr/>
        </p:nvSpPr>
        <p:spPr>
          <a:xfrm>
            <a:off x="9940757" y="4922866"/>
            <a:ext cx="2185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7BE"/>
              </a:buClr>
            </a:pPr>
            <a:r>
              <a:rPr lang="ru-RU" sz="1200" spc="50" dirty="0">
                <a:solidFill>
                  <a:schemeClr val="bg1">
                    <a:lumMod val="50000"/>
                  </a:schemeClr>
                </a:solidFill>
                <a:latin typeface="TT Positive" panose="02000003020000060003" pitchFamily="2" charset="0"/>
                <a:cs typeface="Arial" panose="020B0604020202020204" pitchFamily="34" charset="0"/>
              </a:rPr>
              <a:t>остановка производственных процессов</a:t>
            </a:r>
          </a:p>
        </p:txBody>
      </p: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B155019B-30E4-4624-92BF-AEDE33267B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9113" y="5029321"/>
            <a:ext cx="387936" cy="387936"/>
          </a:xfrm>
          <a:prstGeom prst="rect">
            <a:avLst/>
          </a:prstGeom>
        </p:spPr>
      </p:pic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69DB50B1-642F-4371-AC69-C77626F6D0D2}"/>
              </a:ext>
            </a:extLst>
          </p:cNvPr>
          <p:cNvSpPr/>
          <p:nvPr/>
        </p:nvSpPr>
        <p:spPr>
          <a:xfrm>
            <a:off x="4468273" y="4922866"/>
            <a:ext cx="1828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7BE"/>
              </a:buClr>
            </a:pPr>
            <a:r>
              <a:rPr lang="ru-RU" sz="1200" spc="50" dirty="0">
                <a:solidFill>
                  <a:schemeClr val="bg1">
                    <a:lumMod val="50000"/>
                  </a:schemeClr>
                </a:solidFill>
                <a:latin typeface="TT Positive" panose="02000003020000060003" pitchFamily="2" charset="0"/>
                <a:cs typeface="Arial" panose="020B0604020202020204" pitchFamily="34" charset="0"/>
                <a:sym typeface="Trebuchet MS" panose="020B0603020202020204" pitchFamily="34" charset="0"/>
              </a:rPr>
              <a:t>крупные</a:t>
            </a:r>
            <a:b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TT Positive" panose="02000003020000060003" pitchFamily="2" charset="0"/>
                <a:cs typeface="Arial" panose="020B0604020202020204" pitchFamily="34" charset="0"/>
                <a:sym typeface="Trebuchet MS" panose="020B0603020202020204" pitchFamily="34" charset="0"/>
              </a:rPr>
            </a:br>
            <a:r>
              <a:rPr lang="ru-RU" sz="1200" spc="50" dirty="0">
                <a:solidFill>
                  <a:schemeClr val="bg1">
                    <a:lumMod val="50000"/>
                  </a:schemeClr>
                </a:solidFill>
                <a:latin typeface="TT Positive" panose="02000003020000060003" pitchFamily="2" charset="0"/>
                <a:cs typeface="Arial" panose="020B0604020202020204" pitchFamily="34" charset="0"/>
                <a:sym typeface="Trebuchet MS" panose="020B0603020202020204" pitchFamily="34" charset="0"/>
              </a:rPr>
              <a:t>финансовые потери</a:t>
            </a:r>
          </a:p>
        </p:txBody>
      </p: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A56F3B70-6201-4E22-BA11-C9B6397D48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8262" y="4965583"/>
            <a:ext cx="219467" cy="376229"/>
          </a:xfrm>
          <a:prstGeom prst="rect">
            <a:avLst/>
          </a:prstGeom>
        </p:spPr>
      </p:pic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19280778-B9E1-452E-9684-1E1D382BCBBA}"/>
              </a:ext>
            </a:extLst>
          </p:cNvPr>
          <p:cNvSpPr/>
          <p:nvPr/>
        </p:nvSpPr>
        <p:spPr>
          <a:xfrm>
            <a:off x="7509851" y="4922866"/>
            <a:ext cx="1079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7BE"/>
              </a:buClr>
            </a:pPr>
            <a:r>
              <a:rPr lang="ru-RU" sz="1200" spc="50" dirty="0">
                <a:solidFill>
                  <a:schemeClr val="bg1">
                    <a:lumMod val="50000"/>
                  </a:schemeClr>
                </a:solidFill>
                <a:latin typeface="TT Positive" panose="02000003020000060003" pitchFamily="2" charset="0"/>
                <a:cs typeface="Arial" panose="020B0604020202020204" pitchFamily="34" charset="0"/>
              </a:rPr>
              <a:t>потеря доли рынка</a:t>
            </a:r>
          </a:p>
        </p:txBody>
      </p:sp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81F359A9-B60A-476A-86B6-165F3810C7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79592" y="4984016"/>
            <a:ext cx="301867" cy="377334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1BCB247-C4E3-40F7-A5B1-AAB03BCBFC83}"/>
              </a:ext>
            </a:extLst>
          </p:cNvPr>
          <p:cNvGrpSpPr/>
          <p:nvPr/>
        </p:nvGrpSpPr>
        <p:grpSpPr>
          <a:xfrm>
            <a:off x="4003116" y="1611968"/>
            <a:ext cx="2339975" cy="2039327"/>
            <a:chOff x="442913" y="1611968"/>
            <a:chExt cx="2339975" cy="2039327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C98CFADD-CE04-418F-ACC1-6D00B5E7F484}"/>
                </a:ext>
              </a:extLst>
            </p:cNvPr>
            <p:cNvSpPr/>
            <p:nvPr/>
          </p:nvSpPr>
          <p:spPr>
            <a:xfrm>
              <a:off x="442913" y="1611968"/>
              <a:ext cx="2339975" cy="2039327"/>
            </a:xfrm>
            <a:prstGeom prst="roundRect">
              <a:avLst>
                <a:gd name="adj" fmla="val 7127"/>
              </a:avLst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TT Positive" panose="02000003020000060003" pitchFamily="2" charset="0"/>
              </a:endParaRPr>
            </a:p>
          </p:txBody>
        </p:sp>
        <p:sp>
          <p:nvSpPr>
            <p:cNvPr id="282" name="Текст 2">
              <a:extLst>
                <a:ext uri="{FF2B5EF4-FFF2-40B4-BE49-F238E27FC236}">
                  <a16:creationId xmlns:a16="http://schemas.microsoft.com/office/drawing/2014/main" id="{048202CA-54C1-4DB1-ADE7-C237B0C2DA9E}"/>
                </a:ext>
              </a:extLst>
            </p:cNvPr>
            <p:cNvSpPr txBox="1">
              <a:spLocks/>
            </p:cNvSpPr>
            <p:nvPr/>
          </p:nvSpPr>
          <p:spPr>
            <a:xfrm>
              <a:off x="639363" y="1846120"/>
              <a:ext cx="1857395" cy="54071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•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Trebuchet MS" panose="020B0603020202020204" pitchFamily="34" charset="0"/>
                <a:buChar char="–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800" kern="120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800" b="1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7BE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9pPr>
            </a:lstStyle>
            <a:p>
              <a:pPr algn="ctr"/>
              <a:r>
                <a:rPr lang="ru-RU" sz="1600" dirty="0">
                  <a:solidFill>
                    <a:schemeClr val="tx1"/>
                  </a:solidFill>
                  <a:latin typeface="TT Positive" panose="02000003020000060003" pitchFamily="2" charset="0"/>
                  <a:cs typeface="Arial" panose="020B0604020202020204" pitchFamily="34" charset="0"/>
                </a:rPr>
                <a:t>Выполняет все свои функции</a:t>
              </a:r>
            </a:p>
          </p:txBody>
        </p:sp>
        <p:sp>
          <p:nvSpPr>
            <p:cNvPr id="286" name="Текст 2">
              <a:extLst>
                <a:ext uri="{FF2B5EF4-FFF2-40B4-BE49-F238E27FC236}">
                  <a16:creationId xmlns:a16="http://schemas.microsoft.com/office/drawing/2014/main" id="{A41920D4-812A-4003-AA89-E55A4717558A}"/>
                </a:ext>
              </a:extLst>
            </p:cNvPr>
            <p:cNvSpPr txBox="1">
              <a:spLocks/>
            </p:cNvSpPr>
            <p:nvPr/>
          </p:nvSpPr>
          <p:spPr>
            <a:xfrm>
              <a:off x="777526" y="3105748"/>
              <a:ext cx="1641787" cy="32078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•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Trebuchet MS" panose="020B0603020202020204" pitchFamily="34" charset="0"/>
                <a:buChar char="–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800" kern="120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800" b="1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7BE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9pPr>
            </a:lstStyle>
            <a:p>
              <a:pPr algn="ctr">
                <a:buNone/>
              </a:pPr>
              <a:r>
                <a:rPr lang="ru-RU" sz="1200" spc="50" dirty="0">
                  <a:solidFill>
                    <a:schemeClr val="bg1">
                      <a:lumMod val="50000"/>
                    </a:schemeClr>
                  </a:solidFill>
                  <a:latin typeface="TT Positive" panose="02000003020000060003" pitchFamily="2" charset="0"/>
                  <a:cs typeface="Arial" panose="020B0604020202020204" pitchFamily="34" charset="0"/>
                </a:rPr>
                <a:t>допустимый ущерб</a:t>
              </a:r>
            </a:p>
          </p:txBody>
        </p:sp>
        <p:grpSp>
          <p:nvGrpSpPr>
            <p:cNvPr id="130" name="Группа 129">
              <a:extLst>
                <a:ext uri="{FF2B5EF4-FFF2-40B4-BE49-F238E27FC236}">
                  <a16:creationId xmlns:a16="http://schemas.microsoft.com/office/drawing/2014/main" id="{B2856D89-B768-4A95-B187-4BA7403E49C0}"/>
                </a:ext>
              </a:extLst>
            </p:cNvPr>
            <p:cNvGrpSpPr/>
            <p:nvPr/>
          </p:nvGrpSpPr>
          <p:grpSpPr>
            <a:xfrm>
              <a:off x="834784" y="2667885"/>
              <a:ext cx="1521322" cy="140639"/>
              <a:chOff x="7047416" y="4538474"/>
              <a:chExt cx="1521322" cy="140639"/>
            </a:xfrm>
          </p:grpSpPr>
          <p:cxnSp>
            <p:nvCxnSpPr>
              <p:cNvPr id="131" name="Прямая соединительная линия 130">
                <a:extLst>
                  <a:ext uri="{FF2B5EF4-FFF2-40B4-BE49-F238E27FC236}">
                    <a16:creationId xmlns:a16="http://schemas.microsoft.com/office/drawing/2014/main" id="{3151E52C-397B-41C5-903D-FEB7A77B3E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7416" y="4608794"/>
                <a:ext cx="1521322" cy="0"/>
              </a:xfrm>
              <a:prstGeom prst="line">
                <a:avLst/>
              </a:prstGeom>
              <a:ln w="28575">
                <a:gradFill>
                  <a:gsLst>
                    <a:gs pos="59000">
                      <a:schemeClr val="tx1"/>
                    </a:gs>
                    <a:gs pos="44000">
                      <a:srgbClr val="EA3F33"/>
                    </a:gs>
                    <a:gs pos="100000">
                      <a:schemeClr val="tx1"/>
                    </a:gs>
                    <a:gs pos="0">
                      <a:srgbClr val="EA3F33"/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Овал 131">
                <a:extLst>
                  <a:ext uri="{FF2B5EF4-FFF2-40B4-BE49-F238E27FC236}">
                    <a16:creationId xmlns:a16="http://schemas.microsoft.com/office/drawing/2014/main" id="{A8BD3DDA-02E6-4FC7-982F-19B58ABDDBED}"/>
                  </a:ext>
                </a:extLst>
              </p:cNvPr>
              <p:cNvSpPr/>
              <p:nvPr/>
            </p:nvSpPr>
            <p:spPr>
              <a:xfrm>
                <a:off x="7236466" y="4538474"/>
                <a:ext cx="140639" cy="14063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T Positive" panose="02000003020000060003" pitchFamily="2" charset="0"/>
                </a:endParaRPr>
              </a:p>
            </p:txBody>
          </p:sp>
        </p:grpSp>
      </p:grpSp>
      <p:sp>
        <p:nvSpPr>
          <p:cNvPr id="120" name="Номер слайда 2">
            <a:extLst>
              <a:ext uri="{FF2B5EF4-FFF2-40B4-BE49-F238E27FC236}">
                <a16:creationId xmlns:a16="http://schemas.microsoft.com/office/drawing/2014/main" id="{F0338737-156D-450C-8BF4-C0D3CF29F588}"/>
              </a:ext>
            </a:extLst>
          </p:cNvPr>
          <p:cNvSpPr txBox="1">
            <a:spLocks/>
          </p:cNvSpPr>
          <p:nvPr/>
        </p:nvSpPr>
        <p:spPr>
          <a:xfrm>
            <a:off x="9793996" y="6350000"/>
            <a:ext cx="2044896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5CA0C3-2E3F-4C16-8F43-1643E3AA67E7}" type="slidenum">
              <a:rPr lang="ru-RU" sz="1400" smtClean="0">
                <a:latin typeface="TT Positive" panose="02000003020000060003" pitchFamily="2" charset="0"/>
              </a:rPr>
              <a:pPr algn="r"/>
              <a:t>5</a:t>
            </a:fld>
            <a:endParaRPr lang="ru-RU" sz="1400" dirty="0">
              <a:latin typeface="TT Positive" panose="02000003020000060003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25559D9-5A21-4FA9-BA45-BBDE678B5CE2}"/>
              </a:ext>
            </a:extLst>
          </p:cNvPr>
          <p:cNvGrpSpPr/>
          <p:nvPr/>
        </p:nvGrpSpPr>
        <p:grpSpPr>
          <a:xfrm>
            <a:off x="6715417" y="1611968"/>
            <a:ext cx="2339975" cy="2039327"/>
            <a:chOff x="4929193" y="1611968"/>
            <a:chExt cx="2339975" cy="2039327"/>
          </a:xfrm>
        </p:grpSpPr>
        <p:sp>
          <p:nvSpPr>
            <p:cNvPr id="122" name="Прямоугольник: скругленные углы 121">
              <a:extLst>
                <a:ext uri="{FF2B5EF4-FFF2-40B4-BE49-F238E27FC236}">
                  <a16:creationId xmlns:a16="http://schemas.microsoft.com/office/drawing/2014/main" id="{AA69D7D7-F778-4F78-993F-55FBBF92C4B1}"/>
                </a:ext>
              </a:extLst>
            </p:cNvPr>
            <p:cNvSpPr/>
            <p:nvPr/>
          </p:nvSpPr>
          <p:spPr>
            <a:xfrm>
              <a:off x="4929193" y="1611968"/>
              <a:ext cx="2339975" cy="2039327"/>
            </a:xfrm>
            <a:prstGeom prst="roundRect">
              <a:avLst>
                <a:gd name="adj" fmla="val 7127"/>
              </a:avLst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TT Positive" panose="02000003020000060003" pitchFamily="2" charset="0"/>
              </a:endParaRPr>
            </a:p>
          </p:txBody>
        </p:sp>
        <p:sp>
          <p:nvSpPr>
            <p:cNvPr id="318" name="Текст 2">
              <a:extLst>
                <a:ext uri="{FF2B5EF4-FFF2-40B4-BE49-F238E27FC236}">
                  <a16:creationId xmlns:a16="http://schemas.microsoft.com/office/drawing/2014/main" id="{1F9DA208-2452-4B49-A39E-5FEC3C9250FC}"/>
                </a:ext>
              </a:extLst>
            </p:cNvPr>
            <p:cNvSpPr txBox="1">
              <a:spLocks/>
            </p:cNvSpPr>
            <p:nvPr/>
          </p:nvSpPr>
          <p:spPr>
            <a:xfrm>
              <a:off x="5184308" y="1841347"/>
              <a:ext cx="1857395" cy="54548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•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Trebuchet MS" panose="020B0603020202020204" pitchFamily="34" charset="0"/>
                <a:buChar char="–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800" kern="120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800" b="1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7BE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9pPr>
            </a:lstStyle>
            <a:p>
              <a:pPr algn="ctr"/>
              <a:r>
                <a:rPr lang="ru-RU" sz="1600" dirty="0">
                  <a:solidFill>
                    <a:schemeClr val="tx1"/>
                  </a:solidFill>
                  <a:latin typeface="TT Positive" panose="02000003020000060003" pitchFamily="2" charset="0"/>
                  <a:cs typeface="Arial" panose="020B0604020202020204" pitchFamily="34" charset="0"/>
                </a:rPr>
                <a:t>Выполняет свои функции частично</a:t>
              </a:r>
            </a:p>
          </p:txBody>
        </p:sp>
        <p:sp>
          <p:nvSpPr>
            <p:cNvPr id="322" name="Текст 2">
              <a:extLst>
                <a:ext uri="{FF2B5EF4-FFF2-40B4-BE49-F238E27FC236}">
                  <a16:creationId xmlns:a16="http://schemas.microsoft.com/office/drawing/2014/main" id="{1D4D2D5B-0BE2-4466-9076-8BBCBB8B428B}"/>
                </a:ext>
              </a:extLst>
            </p:cNvPr>
            <p:cNvSpPr txBox="1">
              <a:spLocks/>
            </p:cNvSpPr>
            <p:nvPr/>
          </p:nvSpPr>
          <p:spPr>
            <a:xfrm>
              <a:off x="5154526" y="2930256"/>
              <a:ext cx="1840033" cy="39602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•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Trebuchet MS" panose="020B0603020202020204" pitchFamily="34" charset="0"/>
                <a:buChar char="–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800" kern="120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800" b="1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7BE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ru-RU" sz="1200" spc="50" dirty="0">
                  <a:solidFill>
                    <a:schemeClr val="bg1">
                      <a:lumMod val="50000"/>
                    </a:schemeClr>
                  </a:solidFill>
                  <a:latin typeface="TT Positive" panose="02000003020000060003" pitchFamily="2" charset="0"/>
                  <a:cs typeface="Arial" panose="020B0604020202020204" pitchFamily="34" charset="0"/>
                </a:rPr>
                <a:t>ущерб ниже </a:t>
              </a:r>
              <a:br>
                <a:rPr lang="ru-RU" sz="1200" spc="50" dirty="0">
                  <a:solidFill>
                    <a:schemeClr val="bg1">
                      <a:lumMod val="50000"/>
                    </a:schemeClr>
                  </a:solidFill>
                  <a:latin typeface="TT Positive" panose="02000003020000060003" pitchFamily="2" charset="0"/>
                  <a:cs typeface="Arial" panose="020B0604020202020204" pitchFamily="34" charset="0"/>
                </a:rPr>
              </a:br>
              <a:r>
                <a:rPr lang="ru-RU" sz="1200" spc="50" dirty="0">
                  <a:solidFill>
                    <a:schemeClr val="bg1">
                      <a:lumMod val="50000"/>
                    </a:schemeClr>
                  </a:solidFill>
                  <a:latin typeface="TT Positive" panose="02000003020000060003" pitchFamily="2" charset="0"/>
                  <a:cs typeface="Arial" panose="020B0604020202020204" pitchFamily="34" charset="0"/>
                </a:rPr>
                <a:t>порогового значения</a:t>
              </a:r>
            </a:p>
          </p:txBody>
        </p:sp>
        <p:grpSp>
          <p:nvGrpSpPr>
            <p:cNvPr id="125" name="Группа 124">
              <a:extLst>
                <a:ext uri="{FF2B5EF4-FFF2-40B4-BE49-F238E27FC236}">
                  <a16:creationId xmlns:a16="http://schemas.microsoft.com/office/drawing/2014/main" id="{6E45FF8B-ECCC-4D49-85F8-5999642CE543}"/>
                </a:ext>
              </a:extLst>
            </p:cNvPr>
            <p:cNvGrpSpPr/>
            <p:nvPr/>
          </p:nvGrpSpPr>
          <p:grpSpPr>
            <a:xfrm>
              <a:off x="5352344" y="2667885"/>
              <a:ext cx="1521322" cy="140639"/>
              <a:chOff x="7047416" y="4538474"/>
              <a:chExt cx="1521322" cy="140639"/>
            </a:xfrm>
          </p:grpSpPr>
          <p:cxnSp>
            <p:nvCxnSpPr>
              <p:cNvPr id="126" name="Прямая соединительная линия 125">
                <a:extLst>
                  <a:ext uri="{FF2B5EF4-FFF2-40B4-BE49-F238E27FC236}">
                    <a16:creationId xmlns:a16="http://schemas.microsoft.com/office/drawing/2014/main" id="{4F30A4D6-0670-4491-A167-1454675A11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7416" y="4608794"/>
                <a:ext cx="1521322" cy="0"/>
              </a:xfrm>
              <a:prstGeom prst="line">
                <a:avLst/>
              </a:prstGeom>
              <a:ln w="28575">
                <a:gradFill>
                  <a:gsLst>
                    <a:gs pos="59000">
                      <a:schemeClr val="tx1"/>
                    </a:gs>
                    <a:gs pos="44000">
                      <a:srgbClr val="EA3F33"/>
                    </a:gs>
                    <a:gs pos="100000">
                      <a:schemeClr val="tx1"/>
                    </a:gs>
                    <a:gs pos="0">
                      <a:srgbClr val="EA3F33"/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Овал 126">
                <a:extLst>
                  <a:ext uri="{FF2B5EF4-FFF2-40B4-BE49-F238E27FC236}">
                    <a16:creationId xmlns:a16="http://schemas.microsoft.com/office/drawing/2014/main" id="{4ECA3202-9031-4CA0-9F8A-64867E9D4395}"/>
                  </a:ext>
                </a:extLst>
              </p:cNvPr>
              <p:cNvSpPr/>
              <p:nvPr/>
            </p:nvSpPr>
            <p:spPr>
              <a:xfrm>
                <a:off x="7720752" y="4538474"/>
                <a:ext cx="140639" cy="14063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T Positive" panose="02000003020000060003" pitchFamily="2" charset="0"/>
                </a:endParaRPr>
              </a:p>
            </p:txBody>
          </p:sp>
        </p:grp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90851DE-EC2E-428B-A541-7BCC922919A7}"/>
              </a:ext>
            </a:extLst>
          </p:cNvPr>
          <p:cNvGrpSpPr/>
          <p:nvPr/>
        </p:nvGrpSpPr>
        <p:grpSpPr>
          <a:xfrm>
            <a:off x="9415473" y="1611968"/>
            <a:ext cx="2339975" cy="2039327"/>
            <a:chOff x="9415473" y="1611968"/>
            <a:chExt cx="2339975" cy="2039327"/>
          </a:xfrm>
        </p:grpSpPr>
        <p:sp>
          <p:nvSpPr>
            <p:cNvPr id="128" name="Прямоугольник: скругленные углы 127">
              <a:extLst>
                <a:ext uri="{FF2B5EF4-FFF2-40B4-BE49-F238E27FC236}">
                  <a16:creationId xmlns:a16="http://schemas.microsoft.com/office/drawing/2014/main" id="{EBA17829-3268-4859-A3A9-C2B2735457E6}"/>
                </a:ext>
              </a:extLst>
            </p:cNvPr>
            <p:cNvSpPr/>
            <p:nvPr/>
          </p:nvSpPr>
          <p:spPr>
            <a:xfrm>
              <a:off x="9415473" y="1611968"/>
              <a:ext cx="2339975" cy="2039327"/>
            </a:xfrm>
            <a:prstGeom prst="roundRect">
              <a:avLst>
                <a:gd name="adj" fmla="val 7127"/>
              </a:avLst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TT Positive" panose="02000003020000060003" pitchFamily="2" charset="0"/>
              </a:endParaRPr>
            </a:p>
          </p:txBody>
        </p:sp>
        <p:sp>
          <p:nvSpPr>
            <p:cNvPr id="262" name="Текст 2">
              <a:extLst>
                <a:ext uri="{FF2B5EF4-FFF2-40B4-BE49-F238E27FC236}">
                  <a16:creationId xmlns:a16="http://schemas.microsoft.com/office/drawing/2014/main" id="{9D7AA387-DCB5-4B45-AC74-2367BCB83595}"/>
                </a:ext>
              </a:extLst>
            </p:cNvPr>
            <p:cNvSpPr txBox="1">
              <a:spLocks/>
            </p:cNvSpPr>
            <p:nvPr/>
          </p:nvSpPr>
          <p:spPr>
            <a:xfrm>
              <a:off x="9747587" y="1825851"/>
              <a:ext cx="1675747" cy="54548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•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Trebuchet MS" panose="020B0603020202020204" pitchFamily="34" charset="0"/>
                <a:buChar char="–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800" kern="120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800" b="1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7BE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9pPr>
            </a:lstStyle>
            <a:p>
              <a:pPr algn="ctr"/>
              <a:r>
                <a:rPr lang="ru-RU" sz="1600" dirty="0">
                  <a:solidFill>
                    <a:srgbClr val="FF0000"/>
                  </a:solidFill>
                  <a:latin typeface="TT Positive" panose="02000003020000060003" pitchFamily="2" charset="0"/>
                  <a:cs typeface="Arial" panose="020B0604020202020204" pitchFamily="34" charset="0"/>
                </a:rPr>
                <a:t>Не выполняет свои функции</a:t>
              </a:r>
            </a:p>
          </p:txBody>
        </p:sp>
        <p:sp>
          <p:nvSpPr>
            <p:cNvPr id="266" name="Текст 2">
              <a:extLst>
                <a:ext uri="{FF2B5EF4-FFF2-40B4-BE49-F238E27FC236}">
                  <a16:creationId xmlns:a16="http://schemas.microsoft.com/office/drawing/2014/main" id="{634AFB23-24E8-4E1D-9C03-4CA137A7E496}"/>
                </a:ext>
              </a:extLst>
            </p:cNvPr>
            <p:cNvSpPr txBox="1">
              <a:spLocks/>
            </p:cNvSpPr>
            <p:nvPr/>
          </p:nvSpPr>
          <p:spPr>
            <a:xfrm>
              <a:off x="9683690" y="2930256"/>
              <a:ext cx="1803540" cy="35555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•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Trebuchet MS" panose="020B0603020202020204" pitchFamily="34" charset="0"/>
                <a:buChar char="–"/>
                <a:defRPr lang="en-US" sz="2000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800" kern="120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800" b="1" kern="120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7BE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rgbClr val="575757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77BE"/>
                </a:buClr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rgbClr val="0077BE"/>
                  </a:solidFill>
                  <a:latin typeface="+mn-lt"/>
                  <a:ea typeface="+mn-ea"/>
                  <a:cs typeface="+mn-cs"/>
                  <a:sym typeface="Trebuchet MS" panose="020B0603020202020204" pitchFamily="34" charset="0"/>
                </a:defRPr>
              </a:lvl9pPr>
            </a:lstStyle>
            <a:p>
              <a:pPr algn="ctr">
                <a:buNone/>
              </a:pPr>
              <a:r>
                <a:rPr lang="ru-RU" sz="1200" spc="50" dirty="0">
                  <a:solidFill>
                    <a:schemeClr val="bg1">
                      <a:lumMod val="50000"/>
                    </a:schemeClr>
                  </a:solidFill>
                  <a:latin typeface="TT Positive" panose="02000003020000060003" pitchFamily="2" charset="0"/>
                  <a:cs typeface="Arial" panose="020B0604020202020204" pitchFamily="34" charset="0"/>
                </a:rPr>
                <a:t>ущерб выше </a:t>
              </a:r>
              <a:br>
                <a:rPr lang="ru-RU" sz="1200" spc="50" dirty="0">
                  <a:solidFill>
                    <a:schemeClr val="bg1">
                      <a:lumMod val="50000"/>
                    </a:schemeClr>
                  </a:solidFill>
                  <a:latin typeface="TT Positive" panose="02000003020000060003" pitchFamily="2" charset="0"/>
                  <a:cs typeface="Arial" panose="020B0604020202020204" pitchFamily="34" charset="0"/>
                </a:rPr>
              </a:br>
              <a:r>
                <a:rPr lang="ru-RU" sz="1200" spc="50" dirty="0">
                  <a:solidFill>
                    <a:schemeClr val="bg1">
                      <a:lumMod val="50000"/>
                    </a:schemeClr>
                  </a:solidFill>
                  <a:latin typeface="TT Positive" panose="02000003020000060003" pitchFamily="2" charset="0"/>
                  <a:cs typeface="Arial" panose="020B0604020202020204" pitchFamily="34" charset="0"/>
                </a:rPr>
                <a:t>порогового значения</a:t>
              </a:r>
            </a:p>
          </p:txBody>
        </p:sp>
        <p:grpSp>
          <p:nvGrpSpPr>
            <p:cNvPr id="129" name="Группа 128">
              <a:extLst>
                <a:ext uri="{FF2B5EF4-FFF2-40B4-BE49-F238E27FC236}">
                  <a16:creationId xmlns:a16="http://schemas.microsoft.com/office/drawing/2014/main" id="{BE1A7833-4DE9-4378-96EA-FADE78A6D6F2}"/>
                </a:ext>
              </a:extLst>
            </p:cNvPr>
            <p:cNvGrpSpPr/>
            <p:nvPr/>
          </p:nvGrpSpPr>
          <p:grpSpPr>
            <a:xfrm>
              <a:off x="9824799" y="2667885"/>
              <a:ext cx="1521322" cy="140639"/>
              <a:chOff x="7047416" y="4538474"/>
              <a:chExt cx="1521322" cy="140639"/>
            </a:xfrm>
          </p:grpSpPr>
          <p:cxnSp>
            <p:nvCxnSpPr>
              <p:cNvPr id="136" name="Прямая соединительная линия 135">
                <a:extLst>
                  <a:ext uri="{FF2B5EF4-FFF2-40B4-BE49-F238E27FC236}">
                    <a16:creationId xmlns:a16="http://schemas.microsoft.com/office/drawing/2014/main" id="{12A799A8-BEAA-4ECA-910B-52274025C3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7416" y="4608794"/>
                <a:ext cx="1521322" cy="0"/>
              </a:xfrm>
              <a:prstGeom prst="line">
                <a:avLst/>
              </a:prstGeom>
              <a:ln w="28575">
                <a:gradFill>
                  <a:gsLst>
                    <a:gs pos="59000">
                      <a:schemeClr val="tx1"/>
                    </a:gs>
                    <a:gs pos="44000">
                      <a:srgbClr val="EA3F33"/>
                    </a:gs>
                    <a:gs pos="100000">
                      <a:schemeClr val="tx1"/>
                    </a:gs>
                    <a:gs pos="0">
                      <a:srgbClr val="EA3F33"/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Овал 136">
                <a:extLst>
                  <a:ext uri="{FF2B5EF4-FFF2-40B4-BE49-F238E27FC236}">
                    <a16:creationId xmlns:a16="http://schemas.microsoft.com/office/drawing/2014/main" id="{274DBACC-65BA-4060-BCFB-48CF1B65BDFA}"/>
                  </a:ext>
                </a:extLst>
              </p:cNvPr>
              <p:cNvSpPr/>
              <p:nvPr/>
            </p:nvSpPr>
            <p:spPr>
              <a:xfrm>
                <a:off x="8288371" y="4538474"/>
                <a:ext cx="140639" cy="14063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T Positive" panose="02000003020000060003" pitchFamily="2" charset="0"/>
                </a:endParaRPr>
              </a:p>
            </p:txBody>
          </p:sp>
        </p:grpSp>
      </p:grp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2E57AE6C-0968-4C79-8C47-1F50578295CE}"/>
              </a:ext>
            </a:extLst>
          </p:cNvPr>
          <p:cNvSpPr/>
          <p:nvPr/>
        </p:nvSpPr>
        <p:spPr>
          <a:xfrm rot="5400000">
            <a:off x="7778869" y="4425897"/>
            <a:ext cx="163792" cy="327583"/>
          </a:xfrm>
          <a:custGeom>
            <a:avLst/>
            <a:gdLst>
              <a:gd name="connsiteX0" fmla="*/ 0 w 163792"/>
              <a:gd name="connsiteY0" fmla="*/ 0 h 327583"/>
              <a:gd name="connsiteX1" fmla="*/ 163792 w 163792"/>
              <a:gd name="connsiteY1" fmla="*/ 163792 h 327583"/>
              <a:gd name="connsiteX2" fmla="*/ 0 w 163792"/>
              <a:gd name="connsiteY2" fmla="*/ 327584 h 3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92" h="327583">
                <a:moveTo>
                  <a:pt x="0" y="0"/>
                </a:moveTo>
                <a:lnTo>
                  <a:pt x="163792" y="163792"/>
                </a:lnTo>
                <a:lnTo>
                  <a:pt x="0" y="327584"/>
                </a:lnTo>
              </a:path>
            </a:pathLst>
          </a:custGeom>
          <a:noFill/>
          <a:ln w="19050" cap="rnd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69B134B-096D-433C-BE15-05811AE335AE}"/>
              </a:ext>
            </a:extLst>
          </p:cNvPr>
          <p:cNvCxnSpPr/>
          <p:nvPr/>
        </p:nvCxnSpPr>
        <p:spPr>
          <a:xfrm>
            <a:off x="4118262" y="4199289"/>
            <a:ext cx="763082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86D30A3-4BA1-43CD-BC6F-6B592D48088C}"/>
              </a:ext>
            </a:extLst>
          </p:cNvPr>
          <p:cNvSpPr/>
          <p:nvPr/>
        </p:nvSpPr>
        <p:spPr>
          <a:xfrm>
            <a:off x="345701" y="4225196"/>
            <a:ext cx="32462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T Positive" panose="020B0604020202020204" charset="0"/>
                <a:cs typeface="Arial" panose="020B0604020202020204" pitchFamily="34" charset="0"/>
              </a:rPr>
              <a:t>делающие </a:t>
            </a:r>
            <a:r>
              <a:rPr lang="ru-RU" sz="1600" b="1" dirty="0">
                <a:latin typeface="TT Positive" panose="020B0604020202020204" charset="0"/>
                <a:cs typeface="Arial" panose="020B0604020202020204" pitchFamily="34" charset="0"/>
              </a:rPr>
              <a:t>невозможным достижение</a:t>
            </a:r>
            <a:r>
              <a:rPr lang="ru-RU" sz="1600" dirty="0">
                <a:latin typeface="TT Positive" panose="020B0604020202020204" charset="0"/>
                <a:cs typeface="Arial" panose="020B0604020202020204" pitchFamily="34" charset="0"/>
              </a:rPr>
              <a:t> организацией операционных и стратеги-</a:t>
            </a:r>
            <a:r>
              <a:rPr lang="ru-RU" sz="1600" dirty="0" err="1">
                <a:latin typeface="TT Positive" panose="020B0604020202020204" charset="0"/>
                <a:cs typeface="Arial" panose="020B0604020202020204" pitchFamily="34" charset="0"/>
              </a:rPr>
              <a:t>ческих</a:t>
            </a:r>
            <a:r>
              <a:rPr lang="ru-RU" sz="1600" dirty="0">
                <a:latin typeface="TT Positive" panose="020B060402020202020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TT Positive" panose="020B0604020202020204" charset="0"/>
                <a:cs typeface="Arial" panose="020B0604020202020204" pitchFamily="34" charset="0"/>
              </a:rPr>
              <a:t>целей </a:t>
            </a:r>
            <a:r>
              <a:rPr lang="ru-RU" sz="1600" dirty="0">
                <a:latin typeface="TT Positive" panose="020B0604020202020204" charset="0"/>
                <a:cs typeface="Arial" panose="020B0604020202020204" pitchFamily="34" charset="0"/>
              </a:rPr>
              <a:t>или приводящие </a:t>
            </a:r>
            <a:br>
              <a:rPr lang="en-US" sz="1600" dirty="0">
                <a:latin typeface="TT Positive" panose="020B0604020202020204" charset="0"/>
                <a:cs typeface="Arial" panose="020B0604020202020204" pitchFamily="34" charset="0"/>
              </a:rPr>
            </a:br>
            <a:r>
              <a:rPr lang="ru-RU" sz="1600" dirty="0">
                <a:latin typeface="TT Positive" panose="020B0604020202020204" charset="0"/>
                <a:cs typeface="Arial" panose="020B0604020202020204" pitchFamily="34" charset="0"/>
              </a:rPr>
              <a:t>к </a:t>
            </a:r>
            <a:r>
              <a:rPr lang="ru-RU" sz="1600" b="1" dirty="0">
                <a:latin typeface="TT Positive" panose="020B0604020202020204" charset="0"/>
                <a:cs typeface="Arial" panose="020B0604020202020204" pitchFamily="34" charset="0"/>
              </a:rPr>
              <a:t>длительному</a:t>
            </a:r>
            <a:r>
              <a:rPr lang="ru-RU" sz="1600" dirty="0">
                <a:latin typeface="TT Positive" panose="020B060402020202020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TT Positive" panose="020B0604020202020204" charset="0"/>
                <a:cs typeface="Arial" panose="020B0604020202020204" pitchFamily="34" charset="0"/>
              </a:rPr>
              <a:t>нарушению</a:t>
            </a:r>
            <a:r>
              <a:rPr lang="ru-RU" sz="1600" dirty="0">
                <a:latin typeface="TT Positive" panose="020B0604020202020204" charset="0"/>
                <a:cs typeface="Arial" panose="020B0604020202020204" pitchFamily="34" charset="0"/>
              </a:rPr>
              <a:t> </a:t>
            </a:r>
            <a:br>
              <a:rPr lang="en-US" sz="1600" dirty="0">
                <a:latin typeface="TT Positive" panose="020B0604020202020204" charset="0"/>
                <a:cs typeface="Arial" panose="020B0604020202020204" pitchFamily="34" charset="0"/>
              </a:rPr>
            </a:br>
            <a:r>
              <a:rPr lang="ru-RU" sz="1600" dirty="0">
                <a:latin typeface="TT Positive" panose="020B0604020202020204" charset="0"/>
                <a:cs typeface="Arial" panose="020B0604020202020204" pitchFamily="34" charset="0"/>
              </a:rPr>
              <a:t>её основной </a:t>
            </a:r>
            <a:r>
              <a:rPr lang="ru-RU" sz="1600" b="1" dirty="0">
                <a:latin typeface="TT Positive" panose="020B0604020202020204" charset="0"/>
                <a:cs typeface="Arial" panose="020B0604020202020204" pitchFamily="34" charset="0"/>
              </a:rPr>
              <a:t>деятельности,</a:t>
            </a:r>
            <a:br>
              <a:rPr lang="ru-RU" sz="1600" b="1" dirty="0">
                <a:latin typeface="TT Positive" panose="020B0604020202020204" charset="0"/>
                <a:cs typeface="Arial" panose="020B0604020202020204" pitchFamily="34" charset="0"/>
              </a:rPr>
            </a:br>
            <a:r>
              <a:rPr lang="ru-RU" sz="1600" b="1" dirty="0">
                <a:latin typeface="TT Positive" panose="020B0604020202020204" charset="0"/>
                <a:cs typeface="Arial" panose="020B0604020202020204" pitchFamily="34" charset="0"/>
              </a:rPr>
              <a:t>в том числе в результате </a:t>
            </a:r>
            <a:r>
              <a:rPr lang="ru-RU" sz="1600" b="1" dirty="0" err="1">
                <a:latin typeface="TT Positive" panose="020B0604020202020204" charset="0"/>
                <a:cs typeface="Arial" panose="020B0604020202020204" pitchFamily="34" charset="0"/>
              </a:rPr>
              <a:t>кибератак</a:t>
            </a:r>
            <a:endParaRPr lang="ru-RU" sz="1600" b="1" dirty="0">
              <a:latin typeface="TT Positive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6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BE62B-748A-7D4A-8BFD-CF5ED8AA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T Positive" panose="020B0604020202020204" charset="0"/>
                <a:sym typeface="TTPositive-Bold"/>
              </a:rPr>
              <a:t>Недопустимые события </a:t>
            </a:r>
            <a:br>
              <a:rPr lang="en-US" dirty="0">
                <a:latin typeface="TT Positive" panose="020B0604020202020204" charset="0"/>
                <a:sym typeface="TTPositive-Bold"/>
              </a:rPr>
            </a:br>
            <a:r>
              <a:rPr lang="ru-RU" dirty="0">
                <a:latin typeface="TT Positive" panose="020B0604020202020204" charset="0"/>
                <a:sym typeface="TTPositive-Bold"/>
              </a:rPr>
              <a:t>на  </a:t>
            </a:r>
            <a:r>
              <a:rPr lang="ru-RU" dirty="0" err="1">
                <a:latin typeface="TT Positive" panose="020B0604020202020204" charset="0"/>
                <a:sym typeface="TTPositive-Bold"/>
              </a:rPr>
              <a:t>энергообъектах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A4DC4C-B24C-1C47-8DAF-88B6D1863F8E}"/>
              </a:ext>
            </a:extLst>
          </p:cNvPr>
          <p:cNvSpPr txBox="1"/>
          <p:nvPr/>
        </p:nvSpPr>
        <p:spPr>
          <a:xfrm>
            <a:off x="465382" y="2305322"/>
            <a:ext cx="126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T Positive" panose="020B0604020202020204" charset="0"/>
                <a:cs typeface="Arial" panose="020B0604020202020204" pitchFamily="34" charset="0"/>
              </a:rPr>
              <a:t>Источники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8A6430-24FA-694D-A77C-4A5CBC5E6124}"/>
              </a:ext>
            </a:extLst>
          </p:cNvPr>
          <p:cNvSpPr/>
          <p:nvPr/>
        </p:nvSpPr>
        <p:spPr>
          <a:xfrm>
            <a:off x="465382" y="3829916"/>
            <a:ext cx="17363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T Positive" panose="020B0604020202020204" charset="0"/>
                <a:cs typeface="Arial" panose="020B0604020202020204" pitchFamily="34" charset="0"/>
              </a:rPr>
              <a:t>Примеры недопустимых событий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7EB46A-F5BA-3B4D-AD9A-F742DC1FCE3B}"/>
              </a:ext>
            </a:extLst>
          </p:cNvPr>
          <p:cNvSpPr/>
          <p:nvPr/>
        </p:nvSpPr>
        <p:spPr>
          <a:xfrm>
            <a:off x="2380769" y="2305322"/>
            <a:ext cx="19398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T Positive" panose="020B0604020202020204" charset="0"/>
                <a:cs typeface="Arial" panose="020B0604020202020204" pitchFamily="34" charset="0"/>
              </a:rPr>
              <a:t>ФЗ в редакции от 01.07.2021 № 116 </a:t>
            </a:r>
            <a:br>
              <a:rPr lang="ru-RU" sz="1100" b="1" dirty="0">
                <a:latin typeface="TT Positive" panose="020B0604020202020204" charset="0"/>
                <a:cs typeface="Arial" panose="020B0604020202020204" pitchFamily="34" charset="0"/>
              </a:rPr>
            </a:br>
            <a:r>
              <a:rPr lang="ru-RU" sz="1100" b="1" dirty="0">
                <a:latin typeface="TT Positive" panose="020B0604020202020204" charset="0"/>
                <a:cs typeface="Arial" panose="020B0604020202020204" pitchFamily="34" charset="0"/>
              </a:rPr>
              <a:t>«О промышленной безопасности опасных производственных объектов»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5CE48F-1E61-8B43-AFA5-A303D586E1E8}"/>
              </a:ext>
            </a:extLst>
          </p:cNvPr>
          <p:cNvSpPr/>
          <p:nvPr/>
        </p:nvSpPr>
        <p:spPr>
          <a:xfrm>
            <a:off x="2380769" y="3829916"/>
            <a:ext cx="2191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  <a:t>Приостановка эксплуатации опасного производственного объекта… в случае аварии </a:t>
            </a:r>
            <a:b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</a:br>
            <a: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  <a:t>или инцидента на опасном производственном объекте, </a:t>
            </a:r>
            <a:b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</a:br>
            <a: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  <a:t>а также … обстоятельств, влияющих на </a:t>
            </a:r>
            <a:r>
              <a:rPr lang="ru-RU" sz="1050" dirty="0" err="1">
                <a:latin typeface="TT Positive" panose="020B0604020202020204" charset="0"/>
                <a:cs typeface="Arial" panose="020B0604020202020204" pitchFamily="34" charset="0"/>
              </a:rPr>
              <a:t>промыш</a:t>
            </a:r>
            <a: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  <a:t>-</a:t>
            </a:r>
            <a:b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</a:br>
            <a: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  <a:t>ленную безопасность;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4854BC1-7713-2C49-A7BF-E57ED960AB52}"/>
              </a:ext>
            </a:extLst>
          </p:cNvPr>
          <p:cNvCxnSpPr/>
          <p:nvPr/>
        </p:nvCxnSpPr>
        <p:spPr>
          <a:xfrm>
            <a:off x="2192445" y="2305322"/>
            <a:ext cx="0" cy="4023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FADE776-8519-0F4E-9DC2-8039C885B075}"/>
              </a:ext>
            </a:extLst>
          </p:cNvPr>
          <p:cNvSpPr/>
          <p:nvPr/>
        </p:nvSpPr>
        <p:spPr>
          <a:xfrm>
            <a:off x="4730791" y="2305322"/>
            <a:ext cx="19398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T Positive" panose="020B0604020202020204" charset="0"/>
                <a:cs typeface="Arial" panose="020B0604020202020204" pitchFamily="34" charset="0"/>
              </a:rPr>
              <a:t>ПП РФ от 28 октября 2009 г. № 846 </a:t>
            </a:r>
            <a:br>
              <a:rPr lang="ru-RU" sz="1100" b="1" dirty="0">
                <a:latin typeface="TT Positive" panose="020B0604020202020204" charset="0"/>
                <a:cs typeface="Arial" panose="020B0604020202020204" pitchFamily="34" charset="0"/>
              </a:rPr>
            </a:br>
            <a:r>
              <a:rPr lang="ru-RU" sz="1100" b="1" dirty="0">
                <a:latin typeface="TT Positive" panose="020B0604020202020204" charset="0"/>
                <a:cs typeface="Arial" panose="020B0604020202020204" pitchFamily="34" charset="0"/>
              </a:rPr>
              <a:t>«Об утверждении правил расследования причин аварий в электроэнергетике»</a:t>
            </a:r>
            <a:endParaRPr lang="ru-RU" sz="1100" b="1" dirty="0">
              <a:latin typeface="TT Positive" panose="020B060402020202020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E67315C-88EC-0D44-84FB-C9D5F3027A13}"/>
              </a:ext>
            </a:extLst>
          </p:cNvPr>
          <p:cNvSpPr/>
          <p:nvPr/>
        </p:nvSpPr>
        <p:spPr>
          <a:xfrm>
            <a:off x="4730792" y="3829916"/>
            <a:ext cx="2191375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  <a:t>Отключение объектов электросетевого хозяйства (высший класс напряжения 110 </a:t>
            </a:r>
            <a:r>
              <a:rPr lang="ru-RU" sz="1050" dirty="0" err="1">
                <a:latin typeface="TT Positive" panose="020B0604020202020204" charset="0"/>
                <a:cs typeface="Arial" panose="020B0604020202020204" pitchFamily="34" charset="0"/>
              </a:rPr>
              <a:t>кВ</a:t>
            </a:r>
            <a: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  <a:t> и выше), генерирующего оборудования мощностью 100 МВт и более на 2 и более объектах электроэнергетики…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7825422-3F92-774E-A68A-CBB05C356BC1}"/>
              </a:ext>
            </a:extLst>
          </p:cNvPr>
          <p:cNvCxnSpPr/>
          <p:nvPr/>
        </p:nvCxnSpPr>
        <p:spPr>
          <a:xfrm>
            <a:off x="4542468" y="2305322"/>
            <a:ext cx="0" cy="4023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D639FB3-8E2D-824D-B507-6D5129F7A9E3}"/>
              </a:ext>
            </a:extLst>
          </p:cNvPr>
          <p:cNvSpPr/>
          <p:nvPr/>
        </p:nvSpPr>
        <p:spPr>
          <a:xfrm>
            <a:off x="7217462" y="2305322"/>
            <a:ext cx="21538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T Positive" panose="020B0604020202020204" charset="0"/>
                <a:cs typeface="Arial" panose="020B0604020202020204" pitchFamily="34" charset="0"/>
              </a:rPr>
              <a:t>ПП РФ от 13.08.2018 </a:t>
            </a:r>
            <a:br>
              <a:rPr lang="ru-RU" sz="1100" b="1" dirty="0">
                <a:latin typeface="TT Positive" panose="020B0604020202020204" charset="0"/>
                <a:cs typeface="Arial" panose="020B0604020202020204" pitchFamily="34" charset="0"/>
              </a:rPr>
            </a:br>
            <a:r>
              <a:rPr lang="ru-RU" sz="1100" b="1" dirty="0" err="1">
                <a:latin typeface="TT Positive" panose="020B0604020202020204" charset="0"/>
                <a:cs typeface="Arial" panose="020B0604020202020204" pitchFamily="34" charset="0"/>
              </a:rPr>
              <a:t>N</a:t>
            </a:r>
            <a:r>
              <a:rPr lang="ru-RU" sz="1100" b="1" dirty="0">
                <a:latin typeface="TT Positive" panose="020B0604020202020204" charset="0"/>
                <a:cs typeface="Arial" panose="020B0604020202020204" pitchFamily="34" charset="0"/>
              </a:rPr>
              <a:t> 937 "Об утверждении Правил технологического функционирования электроэнергетических систем "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86C847C-FA4A-3B45-90BC-147FA5005D20}"/>
              </a:ext>
            </a:extLst>
          </p:cNvPr>
          <p:cNvSpPr/>
          <p:nvPr/>
        </p:nvSpPr>
        <p:spPr>
          <a:xfrm>
            <a:off x="7217463" y="3829916"/>
            <a:ext cx="2298345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  <a:t>Прекращение или угроза прекращения топливо-обеспечения тепловых</a:t>
            </a:r>
          </a:p>
          <a:p>
            <a: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  <a:t>электростанций …суммарной мощностью свыше 10 % всей располагаемой мощности электростанций в операционной зоне диспетчерского центра, </a:t>
            </a:r>
            <a:b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</a:br>
            <a: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  <a:t>а также прекращение (угроза прекращения) топливо-обеспечения тепловой электростанции мощностью </a:t>
            </a:r>
            <a:b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</a:br>
            <a: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  <a:t>200 мегаватт и более.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A87F35D-6A4F-B446-B9D8-1F03C300E274}"/>
              </a:ext>
            </a:extLst>
          </p:cNvPr>
          <p:cNvCxnSpPr/>
          <p:nvPr/>
        </p:nvCxnSpPr>
        <p:spPr>
          <a:xfrm>
            <a:off x="7029139" y="2305322"/>
            <a:ext cx="0" cy="4023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FD97FF9-D5B5-C347-88C8-E3B3137D2178}"/>
              </a:ext>
            </a:extLst>
          </p:cNvPr>
          <p:cNvSpPr/>
          <p:nvPr/>
        </p:nvSpPr>
        <p:spPr>
          <a:xfrm>
            <a:off x="9747958" y="2305322"/>
            <a:ext cx="23421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T Positive" panose="020B0604020202020204" charset="0"/>
                <a:cs typeface="Arial" panose="020B0604020202020204" pitchFamily="34" charset="0"/>
              </a:rPr>
              <a:t>Приказ Минэнерго</a:t>
            </a:r>
            <a:br>
              <a:rPr lang="ru-RU" sz="1100" b="1" dirty="0">
                <a:latin typeface="TT Positive" panose="020B0604020202020204" charset="0"/>
                <a:cs typeface="Arial" panose="020B0604020202020204" pitchFamily="34" charset="0"/>
              </a:rPr>
            </a:br>
            <a:r>
              <a:rPr lang="ru-RU" sz="1100" b="1" dirty="0">
                <a:latin typeface="TT Positive" panose="020B0604020202020204" charset="0"/>
                <a:cs typeface="Arial" panose="020B0604020202020204" pitchFamily="34" charset="0"/>
              </a:rPr>
              <a:t>от 12.07.2018 </a:t>
            </a:r>
            <a:r>
              <a:rPr lang="ru-RU" sz="1100" b="1" dirty="0" err="1">
                <a:latin typeface="TT Positive" panose="020B0604020202020204" charset="0"/>
                <a:cs typeface="Arial" panose="020B0604020202020204" pitchFamily="34" charset="0"/>
              </a:rPr>
              <a:t>N</a:t>
            </a:r>
            <a:r>
              <a:rPr lang="ru-RU" sz="1100" b="1" dirty="0">
                <a:latin typeface="TT Positive" panose="020B0604020202020204" charset="0"/>
                <a:cs typeface="Arial" panose="020B0604020202020204" pitchFamily="34" charset="0"/>
              </a:rPr>
              <a:t> 548 </a:t>
            </a:r>
            <a:br>
              <a:rPr lang="ru-RU" sz="1100" b="1" dirty="0">
                <a:latin typeface="TT Positive" panose="020B0604020202020204" charset="0"/>
                <a:cs typeface="Arial" panose="020B0604020202020204" pitchFamily="34" charset="0"/>
              </a:rPr>
            </a:br>
            <a:r>
              <a:rPr lang="ru-RU" sz="1100" b="1" dirty="0">
                <a:latin typeface="TT Positive" panose="020B0604020202020204" charset="0"/>
                <a:cs typeface="Arial" panose="020B0604020202020204" pitchFamily="34" charset="0"/>
              </a:rPr>
              <a:t>"Об утверждении требований </a:t>
            </a:r>
            <a:br>
              <a:rPr lang="ru-RU" sz="1100" b="1" dirty="0">
                <a:latin typeface="TT Positive" panose="020B0604020202020204" charset="0"/>
                <a:cs typeface="Arial" panose="020B0604020202020204" pitchFamily="34" charset="0"/>
              </a:rPr>
            </a:br>
            <a:r>
              <a:rPr lang="ru-RU" sz="1100" b="1" dirty="0">
                <a:latin typeface="TT Positive" panose="020B0604020202020204" charset="0"/>
                <a:cs typeface="Arial" panose="020B0604020202020204" pitchFamily="34" charset="0"/>
              </a:rPr>
              <a:t>к обеспечению надежности электроэнергетических систем…"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29F98D4-FD78-5C4E-B736-6D8C901FEA06}"/>
              </a:ext>
            </a:extLst>
          </p:cNvPr>
          <p:cNvSpPr/>
          <p:nvPr/>
        </p:nvSpPr>
        <p:spPr>
          <a:xfrm>
            <a:off x="9747960" y="3829916"/>
            <a:ext cx="2191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  <a:t>Повышение напряжения в контрольных пунктах выше верхней границы графика</a:t>
            </a:r>
          </a:p>
          <a:p>
            <a:r>
              <a:rPr lang="ru-RU" sz="1050" dirty="0">
                <a:latin typeface="TT Positive" panose="020B0604020202020204" charset="0"/>
                <a:cs typeface="Arial" panose="020B0604020202020204" pitchFamily="34" charset="0"/>
              </a:rPr>
              <a:t>напряжения или на оборудовании объектов электроэнергетики выше наибольшего рабочего напряжения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27BD989-AEC9-B547-978F-CBA61A9AAF65}"/>
              </a:ext>
            </a:extLst>
          </p:cNvPr>
          <p:cNvCxnSpPr/>
          <p:nvPr/>
        </p:nvCxnSpPr>
        <p:spPr>
          <a:xfrm>
            <a:off x="9559636" y="2305322"/>
            <a:ext cx="0" cy="4023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00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FCE08-926C-C246-B68C-311228FE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ym typeface="TTPositive-Bold"/>
              </a:rPr>
              <a:t>Недопустимые события </a:t>
            </a:r>
            <a:br>
              <a:rPr lang="ru-RU" dirty="0">
                <a:sym typeface="TTPositive-Bold"/>
              </a:rPr>
            </a:br>
            <a:r>
              <a:rPr lang="ru-RU" dirty="0">
                <a:sym typeface="TTPositive-Bold"/>
              </a:rPr>
              <a:t>как следствие </a:t>
            </a:r>
            <a:r>
              <a:rPr lang="ru-RU" dirty="0" err="1">
                <a:sym typeface="TTPositive-Bold"/>
              </a:rPr>
              <a:t>кибератак</a:t>
            </a:r>
            <a:br>
              <a:rPr lang="ru-RU" dirty="0">
                <a:sym typeface="TTPositive-Bold"/>
              </a:rPr>
            </a:br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DDB7620-7B67-5E48-BB41-1EE78B15398B}"/>
              </a:ext>
            </a:extLst>
          </p:cNvPr>
          <p:cNvSpPr/>
          <p:nvPr/>
        </p:nvSpPr>
        <p:spPr>
          <a:xfrm>
            <a:off x="14740300" y="314126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T Positive" panose="020B0604020202020204" charset="0"/>
            </a:endParaRP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0D3CFAAB-2D64-1348-A005-6705DC9092F1}"/>
              </a:ext>
            </a:extLst>
          </p:cNvPr>
          <p:cNvCxnSpPr>
            <a:cxnSpLocks/>
          </p:cNvCxnSpPr>
          <p:nvPr/>
        </p:nvCxnSpPr>
        <p:spPr>
          <a:xfrm flipV="1">
            <a:off x="1453143" y="2940266"/>
            <a:ext cx="364462" cy="547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82CF86D-B963-5943-A2C0-642B551C9374}"/>
              </a:ext>
            </a:extLst>
          </p:cNvPr>
          <p:cNvSpPr/>
          <p:nvPr/>
        </p:nvSpPr>
        <p:spPr>
          <a:xfrm>
            <a:off x="437556" y="3382749"/>
            <a:ext cx="11304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cap="all" dirty="0">
                <a:solidFill>
                  <a:srgbClr val="FF0000"/>
                </a:solidFill>
                <a:latin typeface="TT Positive" panose="020B0604020202020204" charset="0"/>
                <a:sym typeface="TTPositive-Regular"/>
                <a:rtl val="0"/>
              </a:rPr>
              <a:t>атакующий</a:t>
            </a:r>
            <a:endParaRPr lang="ru-RU" sz="1100" b="1" cap="all" dirty="0">
              <a:solidFill>
                <a:srgbClr val="FF0000"/>
              </a:solidFill>
              <a:latin typeface="TT Positive" panose="020B0604020202020204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7310B2AA-7BBC-474B-9D4A-1FC1E9C4EA69}"/>
              </a:ext>
            </a:extLst>
          </p:cNvPr>
          <p:cNvGrpSpPr/>
          <p:nvPr/>
        </p:nvGrpSpPr>
        <p:grpSpPr>
          <a:xfrm>
            <a:off x="647682" y="2597948"/>
            <a:ext cx="637084" cy="650930"/>
            <a:chOff x="6788250" y="2899887"/>
            <a:chExt cx="699199" cy="714397"/>
          </a:xfrm>
        </p:grpSpPr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BB63EC72-0610-8B41-8425-71DCAFF446D3}"/>
                </a:ext>
              </a:extLst>
            </p:cNvPr>
            <p:cNvSpPr/>
            <p:nvPr/>
          </p:nvSpPr>
          <p:spPr>
            <a:xfrm>
              <a:off x="6788250" y="3133072"/>
              <a:ext cx="287906" cy="452423"/>
            </a:xfrm>
            <a:custGeom>
              <a:avLst/>
              <a:gdLst>
                <a:gd name="connsiteX0" fmla="*/ 133350 w 133350"/>
                <a:gd name="connsiteY0" fmla="*/ 209550 h 209550"/>
                <a:gd name="connsiteX1" fmla="*/ 36830 w 133350"/>
                <a:gd name="connsiteY1" fmla="*/ 151765 h 209550"/>
                <a:gd name="connsiteX2" fmla="*/ 66675 w 133350"/>
                <a:gd name="connsiteY2" fmla="*/ 115570 h 209550"/>
                <a:gd name="connsiteX3" fmla="*/ 0 w 133350"/>
                <a:gd name="connsiteY3" fmla="*/ 79375 h 209550"/>
                <a:gd name="connsiteX4" fmla="*/ 74295 w 13335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209550">
                  <a:moveTo>
                    <a:pt x="133350" y="209550"/>
                  </a:moveTo>
                  <a:lnTo>
                    <a:pt x="36830" y="151765"/>
                  </a:lnTo>
                  <a:lnTo>
                    <a:pt x="66675" y="115570"/>
                  </a:lnTo>
                  <a:lnTo>
                    <a:pt x="0" y="79375"/>
                  </a:lnTo>
                  <a:cubicBezTo>
                    <a:pt x="12065" y="57150"/>
                    <a:pt x="35560" y="19685"/>
                    <a:pt x="74295" y="0"/>
                  </a:cubicBezTo>
                </a:path>
              </a:pathLst>
            </a:custGeom>
            <a:noFill/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27DFDB63-5489-4E40-AA9F-D806887EDA1E}"/>
                </a:ext>
              </a:extLst>
            </p:cNvPr>
            <p:cNvSpPr/>
            <p:nvPr/>
          </p:nvSpPr>
          <p:spPr>
            <a:xfrm>
              <a:off x="7117285" y="3134441"/>
              <a:ext cx="370164" cy="479843"/>
            </a:xfrm>
            <a:custGeom>
              <a:avLst/>
              <a:gdLst>
                <a:gd name="connsiteX0" fmla="*/ 111760 w 171450"/>
                <a:gd name="connsiteY0" fmla="*/ 57150 h 222250"/>
                <a:gd name="connsiteX1" fmla="*/ 0 w 171450"/>
                <a:gd name="connsiteY1" fmla="*/ 222250 h 222250"/>
                <a:gd name="connsiteX2" fmla="*/ 7620 w 171450"/>
                <a:gd name="connsiteY2" fmla="*/ 222250 h 222250"/>
                <a:gd name="connsiteX3" fmla="*/ 149225 w 171450"/>
                <a:gd name="connsiteY3" fmla="*/ 150495 h 222250"/>
                <a:gd name="connsiteX4" fmla="*/ 127000 w 171450"/>
                <a:gd name="connsiteY4" fmla="*/ 114935 h 222250"/>
                <a:gd name="connsiteX5" fmla="*/ 171450 w 171450"/>
                <a:gd name="connsiteY5" fmla="*/ 50165 h 222250"/>
                <a:gd name="connsiteX6" fmla="*/ 111760 w 171450"/>
                <a:gd name="connsiteY6" fmla="*/ 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22250">
                  <a:moveTo>
                    <a:pt x="111760" y="57150"/>
                  </a:moveTo>
                  <a:cubicBezTo>
                    <a:pt x="41910" y="104775"/>
                    <a:pt x="5080" y="186055"/>
                    <a:pt x="0" y="222250"/>
                  </a:cubicBezTo>
                  <a:lnTo>
                    <a:pt x="7620" y="222250"/>
                  </a:lnTo>
                  <a:lnTo>
                    <a:pt x="149225" y="150495"/>
                  </a:lnTo>
                  <a:lnTo>
                    <a:pt x="127000" y="114935"/>
                  </a:lnTo>
                  <a:lnTo>
                    <a:pt x="171450" y="50165"/>
                  </a:lnTo>
                  <a:cubicBezTo>
                    <a:pt x="162560" y="31750"/>
                    <a:pt x="131445" y="7620"/>
                    <a:pt x="111760" y="0"/>
                  </a:cubicBezTo>
                </a:path>
              </a:pathLst>
            </a:custGeom>
            <a:noFill/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39B3D6E1-E245-D24C-8300-3C4AD5AC54E8}"/>
                </a:ext>
              </a:extLst>
            </p:cNvPr>
            <p:cNvSpPr/>
            <p:nvPr/>
          </p:nvSpPr>
          <p:spPr>
            <a:xfrm>
              <a:off x="6980187" y="2899887"/>
              <a:ext cx="150808" cy="192054"/>
            </a:xfrm>
            <a:custGeom>
              <a:avLst/>
              <a:gdLst>
                <a:gd name="connsiteX0" fmla="*/ 0 w 69850"/>
                <a:gd name="connsiteY0" fmla="*/ 88954 h 88954"/>
                <a:gd name="connsiteX1" fmla="*/ 19685 w 69850"/>
                <a:gd name="connsiteY1" fmla="*/ 14659 h 88954"/>
                <a:gd name="connsiteX2" fmla="*/ 45720 w 69850"/>
                <a:gd name="connsiteY2" fmla="*/ 689 h 88954"/>
                <a:gd name="connsiteX3" fmla="*/ 69850 w 69850"/>
                <a:gd name="connsiteY3" fmla="*/ 6404 h 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50" h="88954">
                  <a:moveTo>
                    <a:pt x="0" y="88954"/>
                  </a:moveTo>
                  <a:lnTo>
                    <a:pt x="19685" y="14659"/>
                  </a:lnTo>
                  <a:cubicBezTo>
                    <a:pt x="23495" y="2594"/>
                    <a:pt x="34925" y="-1851"/>
                    <a:pt x="45720" y="689"/>
                  </a:cubicBezTo>
                  <a:lnTo>
                    <a:pt x="69850" y="6404"/>
                  </a:lnTo>
                </a:path>
              </a:pathLst>
            </a:custGeom>
            <a:noFill/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228BD3F8-F291-A44F-B4AF-B06AC0D8AFE3}"/>
                </a:ext>
              </a:extLst>
            </p:cNvPr>
            <p:cNvSpPr/>
            <p:nvPr/>
          </p:nvSpPr>
          <p:spPr>
            <a:xfrm>
              <a:off x="7117285" y="2900867"/>
              <a:ext cx="191937" cy="191074"/>
            </a:xfrm>
            <a:custGeom>
              <a:avLst/>
              <a:gdLst>
                <a:gd name="connsiteX0" fmla="*/ 0 w 88900"/>
                <a:gd name="connsiteY0" fmla="*/ 25636 h 88500"/>
                <a:gd name="connsiteX1" fmla="*/ 43815 w 88900"/>
                <a:gd name="connsiteY1" fmla="*/ 236 h 88500"/>
                <a:gd name="connsiteX2" fmla="*/ 66675 w 88900"/>
                <a:gd name="connsiteY2" fmla="*/ 12936 h 88500"/>
                <a:gd name="connsiteX3" fmla="*/ 88900 w 88900"/>
                <a:gd name="connsiteY3" fmla="*/ 88501 h 8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0" h="88500">
                  <a:moveTo>
                    <a:pt x="0" y="25636"/>
                  </a:moveTo>
                  <a:cubicBezTo>
                    <a:pt x="19050" y="8491"/>
                    <a:pt x="34925" y="1506"/>
                    <a:pt x="43815" y="236"/>
                  </a:cubicBezTo>
                  <a:cubicBezTo>
                    <a:pt x="53975" y="-1034"/>
                    <a:pt x="62865" y="2776"/>
                    <a:pt x="66675" y="12936"/>
                  </a:cubicBezTo>
                  <a:lnTo>
                    <a:pt x="88900" y="88501"/>
                  </a:lnTo>
                </a:path>
              </a:pathLst>
            </a:custGeom>
            <a:noFill/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B1A7EA91-B154-D340-9374-351462D992EF}"/>
                </a:ext>
              </a:extLst>
            </p:cNvPr>
            <p:cNvSpPr/>
            <p:nvPr/>
          </p:nvSpPr>
          <p:spPr>
            <a:xfrm>
              <a:off x="6897928" y="3091943"/>
              <a:ext cx="493553" cy="13710"/>
            </a:xfrm>
            <a:custGeom>
              <a:avLst/>
              <a:gdLst>
                <a:gd name="connsiteX0" fmla="*/ 0 w 228600"/>
                <a:gd name="connsiteY0" fmla="*/ 0 h 6350"/>
                <a:gd name="connsiteX1" fmla="*/ 228600 w 228600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635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176641F7-C353-C74F-98E7-99DA93C3322D}"/>
                </a:ext>
              </a:extLst>
            </p:cNvPr>
            <p:cNvSpPr/>
            <p:nvPr/>
          </p:nvSpPr>
          <p:spPr>
            <a:xfrm>
              <a:off x="6993897" y="3283880"/>
              <a:ext cx="150808" cy="164518"/>
            </a:xfrm>
            <a:custGeom>
              <a:avLst/>
              <a:gdLst>
                <a:gd name="connsiteX0" fmla="*/ 69850 w 69850"/>
                <a:gd name="connsiteY0" fmla="*/ 76200 h 76200"/>
                <a:gd name="connsiteX1" fmla="*/ 62865 w 69850"/>
                <a:gd name="connsiteY1" fmla="*/ 76200 h 76200"/>
                <a:gd name="connsiteX2" fmla="*/ 45085 w 69850"/>
                <a:gd name="connsiteY2" fmla="*/ 69850 h 76200"/>
                <a:gd name="connsiteX3" fmla="*/ 11430 w 69850"/>
                <a:gd name="connsiteY3" fmla="*/ 42545 h 76200"/>
                <a:gd name="connsiteX4" fmla="*/ 0 w 69850"/>
                <a:gd name="connsiteY4" fmla="*/ 22860 h 76200"/>
                <a:gd name="connsiteX5" fmla="*/ 0 w 69850"/>
                <a:gd name="connsiteY5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76200">
                  <a:moveTo>
                    <a:pt x="69850" y="76200"/>
                  </a:moveTo>
                  <a:lnTo>
                    <a:pt x="62865" y="76200"/>
                  </a:lnTo>
                  <a:cubicBezTo>
                    <a:pt x="56515" y="76200"/>
                    <a:pt x="50800" y="73660"/>
                    <a:pt x="45085" y="69850"/>
                  </a:cubicBezTo>
                  <a:lnTo>
                    <a:pt x="11430" y="42545"/>
                  </a:lnTo>
                  <a:cubicBezTo>
                    <a:pt x="4445" y="37465"/>
                    <a:pt x="0" y="31115"/>
                    <a:pt x="0" y="22860"/>
                  </a:cubicBez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4FACC911-50C2-3F43-ABB7-8C0DA651F4FA}"/>
                </a:ext>
              </a:extLst>
            </p:cNvPr>
            <p:cNvSpPr/>
            <p:nvPr/>
          </p:nvSpPr>
          <p:spPr>
            <a:xfrm>
              <a:off x="7117285" y="3160492"/>
              <a:ext cx="68549" cy="13710"/>
            </a:xfrm>
            <a:custGeom>
              <a:avLst/>
              <a:gdLst>
                <a:gd name="connsiteX0" fmla="*/ 31750 w 31750"/>
                <a:gd name="connsiteY0" fmla="*/ 6350 h 6350"/>
                <a:gd name="connsiteX1" fmla="*/ 15875 w 31750"/>
                <a:gd name="connsiteY1" fmla="*/ 0 h 6350"/>
                <a:gd name="connsiteX2" fmla="*/ 0 w 31750"/>
                <a:gd name="connsiteY2" fmla="*/ 635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" h="6350">
                  <a:moveTo>
                    <a:pt x="31750" y="6350"/>
                  </a:moveTo>
                  <a:lnTo>
                    <a:pt x="15875" y="0"/>
                  </a:lnTo>
                  <a:lnTo>
                    <a:pt x="0" y="6350"/>
                  </a:lnTo>
                </a:path>
              </a:pathLst>
            </a:custGeom>
            <a:noFill/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7A6CA87A-ED56-4545-8E9F-3AF75431B4B3}"/>
                </a:ext>
              </a:extLst>
            </p:cNvPr>
            <p:cNvSpPr/>
            <p:nvPr/>
          </p:nvSpPr>
          <p:spPr>
            <a:xfrm>
              <a:off x="6993897" y="3133072"/>
              <a:ext cx="123388" cy="123388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4" y="57150"/>
                    <a:pt x="0" y="44357"/>
                    <a:pt x="0" y="28575"/>
                  </a:cubicBezTo>
                  <a:cubicBezTo>
                    <a:pt x="0" y="12793"/>
                    <a:pt x="12794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9244C0B0-0597-2B40-A675-E52721D2116C}"/>
                </a:ext>
              </a:extLst>
            </p:cNvPr>
            <p:cNvSpPr/>
            <p:nvPr/>
          </p:nvSpPr>
          <p:spPr>
            <a:xfrm>
              <a:off x="7185834" y="3133072"/>
              <a:ext cx="123388" cy="123388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4" y="57150"/>
                    <a:pt x="0" y="44357"/>
                    <a:pt x="0" y="28575"/>
                  </a:cubicBezTo>
                  <a:cubicBezTo>
                    <a:pt x="0" y="12793"/>
                    <a:pt x="12794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B18B40B5-EB53-6149-A5DB-99DA6005B05E}"/>
              </a:ext>
            </a:extLst>
          </p:cNvPr>
          <p:cNvCxnSpPr>
            <a:cxnSpLocks/>
          </p:cNvCxnSpPr>
          <p:nvPr/>
        </p:nvCxnSpPr>
        <p:spPr>
          <a:xfrm flipV="1">
            <a:off x="1453143" y="4814786"/>
            <a:ext cx="364462" cy="547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EA99C5F-333D-5443-A145-5E0A72C6B87E}"/>
              </a:ext>
            </a:extLst>
          </p:cNvPr>
          <p:cNvSpPr/>
          <p:nvPr/>
        </p:nvSpPr>
        <p:spPr>
          <a:xfrm>
            <a:off x="437556" y="5257269"/>
            <a:ext cx="11304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cap="all" dirty="0">
                <a:solidFill>
                  <a:srgbClr val="FF0000"/>
                </a:solidFill>
                <a:latin typeface="TT Positive" panose="020B0604020202020204" charset="0"/>
                <a:sym typeface="TTPositive-Regular"/>
                <a:rtl val="0"/>
              </a:rPr>
              <a:t>атакующий</a:t>
            </a:r>
            <a:endParaRPr lang="ru-RU" sz="1100" b="1" cap="all" dirty="0">
              <a:solidFill>
                <a:srgbClr val="FF0000"/>
              </a:solidFill>
              <a:latin typeface="TT Positive" panose="020B0604020202020204" charset="0"/>
            </a:endParaRP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0A73BB3B-D420-C64F-BB49-57F4B678F6A3}"/>
              </a:ext>
            </a:extLst>
          </p:cNvPr>
          <p:cNvGrpSpPr/>
          <p:nvPr/>
        </p:nvGrpSpPr>
        <p:grpSpPr>
          <a:xfrm>
            <a:off x="647682" y="4472468"/>
            <a:ext cx="637084" cy="650930"/>
            <a:chOff x="6788250" y="2899887"/>
            <a:chExt cx="699199" cy="714397"/>
          </a:xfrm>
        </p:grpSpPr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F28C3547-F146-D144-BF20-A8936787138F}"/>
                </a:ext>
              </a:extLst>
            </p:cNvPr>
            <p:cNvSpPr/>
            <p:nvPr/>
          </p:nvSpPr>
          <p:spPr>
            <a:xfrm>
              <a:off x="6788250" y="3133072"/>
              <a:ext cx="287906" cy="452423"/>
            </a:xfrm>
            <a:custGeom>
              <a:avLst/>
              <a:gdLst>
                <a:gd name="connsiteX0" fmla="*/ 133350 w 133350"/>
                <a:gd name="connsiteY0" fmla="*/ 209550 h 209550"/>
                <a:gd name="connsiteX1" fmla="*/ 36830 w 133350"/>
                <a:gd name="connsiteY1" fmla="*/ 151765 h 209550"/>
                <a:gd name="connsiteX2" fmla="*/ 66675 w 133350"/>
                <a:gd name="connsiteY2" fmla="*/ 115570 h 209550"/>
                <a:gd name="connsiteX3" fmla="*/ 0 w 133350"/>
                <a:gd name="connsiteY3" fmla="*/ 79375 h 209550"/>
                <a:gd name="connsiteX4" fmla="*/ 74295 w 13335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209550">
                  <a:moveTo>
                    <a:pt x="133350" y="209550"/>
                  </a:moveTo>
                  <a:lnTo>
                    <a:pt x="36830" y="151765"/>
                  </a:lnTo>
                  <a:lnTo>
                    <a:pt x="66675" y="115570"/>
                  </a:lnTo>
                  <a:lnTo>
                    <a:pt x="0" y="79375"/>
                  </a:lnTo>
                  <a:cubicBezTo>
                    <a:pt x="12065" y="57150"/>
                    <a:pt x="35560" y="19685"/>
                    <a:pt x="74295" y="0"/>
                  </a:cubicBezTo>
                </a:path>
              </a:pathLst>
            </a:custGeom>
            <a:noFill/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923A7C3C-1DCE-134C-BA6D-1242B0585D21}"/>
                </a:ext>
              </a:extLst>
            </p:cNvPr>
            <p:cNvSpPr/>
            <p:nvPr/>
          </p:nvSpPr>
          <p:spPr>
            <a:xfrm>
              <a:off x="7117285" y="3134441"/>
              <a:ext cx="370164" cy="479843"/>
            </a:xfrm>
            <a:custGeom>
              <a:avLst/>
              <a:gdLst>
                <a:gd name="connsiteX0" fmla="*/ 111760 w 171450"/>
                <a:gd name="connsiteY0" fmla="*/ 57150 h 222250"/>
                <a:gd name="connsiteX1" fmla="*/ 0 w 171450"/>
                <a:gd name="connsiteY1" fmla="*/ 222250 h 222250"/>
                <a:gd name="connsiteX2" fmla="*/ 7620 w 171450"/>
                <a:gd name="connsiteY2" fmla="*/ 222250 h 222250"/>
                <a:gd name="connsiteX3" fmla="*/ 149225 w 171450"/>
                <a:gd name="connsiteY3" fmla="*/ 150495 h 222250"/>
                <a:gd name="connsiteX4" fmla="*/ 127000 w 171450"/>
                <a:gd name="connsiteY4" fmla="*/ 114935 h 222250"/>
                <a:gd name="connsiteX5" fmla="*/ 171450 w 171450"/>
                <a:gd name="connsiteY5" fmla="*/ 50165 h 222250"/>
                <a:gd name="connsiteX6" fmla="*/ 111760 w 171450"/>
                <a:gd name="connsiteY6" fmla="*/ 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22250">
                  <a:moveTo>
                    <a:pt x="111760" y="57150"/>
                  </a:moveTo>
                  <a:cubicBezTo>
                    <a:pt x="41910" y="104775"/>
                    <a:pt x="5080" y="186055"/>
                    <a:pt x="0" y="222250"/>
                  </a:cubicBezTo>
                  <a:lnTo>
                    <a:pt x="7620" y="222250"/>
                  </a:lnTo>
                  <a:lnTo>
                    <a:pt x="149225" y="150495"/>
                  </a:lnTo>
                  <a:lnTo>
                    <a:pt x="127000" y="114935"/>
                  </a:lnTo>
                  <a:lnTo>
                    <a:pt x="171450" y="50165"/>
                  </a:lnTo>
                  <a:cubicBezTo>
                    <a:pt x="162560" y="31750"/>
                    <a:pt x="131445" y="7620"/>
                    <a:pt x="111760" y="0"/>
                  </a:cubicBezTo>
                </a:path>
              </a:pathLst>
            </a:custGeom>
            <a:noFill/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27C1A17E-5B47-7141-ABB7-693788448CCC}"/>
                </a:ext>
              </a:extLst>
            </p:cNvPr>
            <p:cNvSpPr/>
            <p:nvPr/>
          </p:nvSpPr>
          <p:spPr>
            <a:xfrm>
              <a:off x="6980187" y="2899887"/>
              <a:ext cx="150808" cy="192054"/>
            </a:xfrm>
            <a:custGeom>
              <a:avLst/>
              <a:gdLst>
                <a:gd name="connsiteX0" fmla="*/ 0 w 69850"/>
                <a:gd name="connsiteY0" fmla="*/ 88954 h 88954"/>
                <a:gd name="connsiteX1" fmla="*/ 19685 w 69850"/>
                <a:gd name="connsiteY1" fmla="*/ 14659 h 88954"/>
                <a:gd name="connsiteX2" fmla="*/ 45720 w 69850"/>
                <a:gd name="connsiteY2" fmla="*/ 689 h 88954"/>
                <a:gd name="connsiteX3" fmla="*/ 69850 w 69850"/>
                <a:gd name="connsiteY3" fmla="*/ 6404 h 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50" h="88954">
                  <a:moveTo>
                    <a:pt x="0" y="88954"/>
                  </a:moveTo>
                  <a:lnTo>
                    <a:pt x="19685" y="14659"/>
                  </a:lnTo>
                  <a:cubicBezTo>
                    <a:pt x="23495" y="2594"/>
                    <a:pt x="34925" y="-1851"/>
                    <a:pt x="45720" y="689"/>
                  </a:cubicBezTo>
                  <a:lnTo>
                    <a:pt x="69850" y="6404"/>
                  </a:lnTo>
                </a:path>
              </a:pathLst>
            </a:custGeom>
            <a:noFill/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22FE3CD9-68BA-4441-9FA7-9441C3569234}"/>
                </a:ext>
              </a:extLst>
            </p:cNvPr>
            <p:cNvSpPr/>
            <p:nvPr/>
          </p:nvSpPr>
          <p:spPr>
            <a:xfrm>
              <a:off x="7117285" y="2900867"/>
              <a:ext cx="191937" cy="191074"/>
            </a:xfrm>
            <a:custGeom>
              <a:avLst/>
              <a:gdLst>
                <a:gd name="connsiteX0" fmla="*/ 0 w 88900"/>
                <a:gd name="connsiteY0" fmla="*/ 25636 h 88500"/>
                <a:gd name="connsiteX1" fmla="*/ 43815 w 88900"/>
                <a:gd name="connsiteY1" fmla="*/ 236 h 88500"/>
                <a:gd name="connsiteX2" fmla="*/ 66675 w 88900"/>
                <a:gd name="connsiteY2" fmla="*/ 12936 h 88500"/>
                <a:gd name="connsiteX3" fmla="*/ 88900 w 88900"/>
                <a:gd name="connsiteY3" fmla="*/ 88501 h 8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0" h="88500">
                  <a:moveTo>
                    <a:pt x="0" y="25636"/>
                  </a:moveTo>
                  <a:cubicBezTo>
                    <a:pt x="19050" y="8491"/>
                    <a:pt x="34925" y="1506"/>
                    <a:pt x="43815" y="236"/>
                  </a:cubicBezTo>
                  <a:cubicBezTo>
                    <a:pt x="53975" y="-1034"/>
                    <a:pt x="62865" y="2776"/>
                    <a:pt x="66675" y="12936"/>
                  </a:cubicBezTo>
                  <a:lnTo>
                    <a:pt x="88900" y="88501"/>
                  </a:lnTo>
                </a:path>
              </a:pathLst>
            </a:custGeom>
            <a:noFill/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id="{C3D86A39-E150-9545-849F-4DDBAAF0EF9D}"/>
                </a:ext>
              </a:extLst>
            </p:cNvPr>
            <p:cNvSpPr/>
            <p:nvPr/>
          </p:nvSpPr>
          <p:spPr>
            <a:xfrm>
              <a:off x="6897928" y="3091943"/>
              <a:ext cx="493553" cy="13710"/>
            </a:xfrm>
            <a:custGeom>
              <a:avLst/>
              <a:gdLst>
                <a:gd name="connsiteX0" fmla="*/ 0 w 228600"/>
                <a:gd name="connsiteY0" fmla="*/ 0 h 6350"/>
                <a:gd name="connsiteX1" fmla="*/ 228600 w 228600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635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id="{3A1D0E57-6671-A140-8E04-3573A5F15428}"/>
                </a:ext>
              </a:extLst>
            </p:cNvPr>
            <p:cNvSpPr/>
            <p:nvPr/>
          </p:nvSpPr>
          <p:spPr>
            <a:xfrm>
              <a:off x="6993897" y="3283880"/>
              <a:ext cx="150808" cy="164518"/>
            </a:xfrm>
            <a:custGeom>
              <a:avLst/>
              <a:gdLst>
                <a:gd name="connsiteX0" fmla="*/ 69850 w 69850"/>
                <a:gd name="connsiteY0" fmla="*/ 76200 h 76200"/>
                <a:gd name="connsiteX1" fmla="*/ 62865 w 69850"/>
                <a:gd name="connsiteY1" fmla="*/ 76200 h 76200"/>
                <a:gd name="connsiteX2" fmla="*/ 45085 w 69850"/>
                <a:gd name="connsiteY2" fmla="*/ 69850 h 76200"/>
                <a:gd name="connsiteX3" fmla="*/ 11430 w 69850"/>
                <a:gd name="connsiteY3" fmla="*/ 42545 h 76200"/>
                <a:gd name="connsiteX4" fmla="*/ 0 w 69850"/>
                <a:gd name="connsiteY4" fmla="*/ 22860 h 76200"/>
                <a:gd name="connsiteX5" fmla="*/ 0 w 69850"/>
                <a:gd name="connsiteY5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76200">
                  <a:moveTo>
                    <a:pt x="69850" y="76200"/>
                  </a:moveTo>
                  <a:lnTo>
                    <a:pt x="62865" y="76200"/>
                  </a:lnTo>
                  <a:cubicBezTo>
                    <a:pt x="56515" y="76200"/>
                    <a:pt x="50800" y="73660"/>
                    <a:pt x="45085" y="69850"/>
                  </a:cubicBezTo>
                  <a:lnTo>
                    <a:pt x="11430" y="42545"/>
                  </a:lnTo>
                  <a:cubicBezTo>
                    <a:pt x="4445" y="37465"/>
                    <a:pt x="0" y="31115"/>
                    <a:pt x="0" y="22860"/>
                  </a:cubicBez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11AD0EAB-FA56-D448-9F7D-AEDEE88351B1}"/>
                </a:ext>
              </a:extLst>
            </p:cNvPr>
            <p:cNvSpPr/>
            <p:nvPr/>
          </p:nvSpPr>
          <p:spPr>
            <a:xfrm>
              <a:off x="7117285" y="3160492"/>
              <a:ext cx="68549" cy="13710"/>
            </a:xfrm>
            <a:custGeom>
              <a:avLst/>
              <a:gdLst>
                <a:gd name="connsiteX0" fmla="*/ 31750 w 31750"/>
                <a:gd name="connsiteY0" fmla="*/ 6350 h 6350"/>
                <a:gd name="connsiteX1" fmla="*/ 15875 w 31750"/>
                <a:gd name="connsiteY1" fmla="*/ 0 h 6350"/>
                <a:gd name="connsiteX2" fmla="*/ 0 w 31750"/>
                <a:gd name="connsiteY2" fmla="*/ 635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" h="6350">
                  <a:moveTo>
                    <a:pt x="31750" y="6350"/>
                  </a:moveTo>
                  <a:lnTo>
                    <a:pt x="15875" y="0"/>
                  </a:lnTo>
                  <a:lnTo>
                    <a:pt x="0" y="6350"/>
                  </a:lnTo>
                </a:path>
              </a:pathLst>
            </a:custGeom>
            <a:noFill/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id="{89587809-2B47-4445-A4A7-D5D917776267}"/>
                </a:ext>
              </a:extLst>
            </p:cNvPr>
            <p:cNvSpPr/>
            <p:nvPr/>
          </p:nvSpPr>
          <p:spPr>
            <a:xfrm>
              <a:off x="6993897" y="3133072"/>
              <a:ext cx="123388" cy="123388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4" y="57150"/>
                    <a:pt x="0" y="44357"/>
                    <a:pt x="0" y="28575"/>
                  </a:cubicBezTo>
                  <a:cubicBezTo>
                    <a:pt x="0" y="12793"/>
                    <a:pt x="12794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3BD3E049-EA80-D447-86F9-4DC7028950BD}"/>
                </a:ext>
              </a:extLst>
            </p:cNvPr>
            <p:cNvSpPr/>
            <p:nvPr/>
          </p:nvSpPr>
          <p:spPr>
            <a:xfrm>
              <a:off x="7185834" y="3133072"/>
              <a:ext cx="123388" cy="123388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4" y="57150"/>
                    <a:pt x="0" y="44357"/>
                    <a:pt x="0" y="28575"/>
                  </a:cubicBezTo>
                  <a:cubicBezTo>
                    <a:pt x="0" y="12793"/>
                    <a:pt x="12794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25400" cap="flat">
              <a:solidFill>
                <a:srgbClr val="E93F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2E253E8-00B0-D24C-9DDE-90C53A153D90}"/>
              </a:ext>
            </a:extLst>
          </p:cNvPr>
          <p:cNvSpPr txBox="1"/>
          <p:nvPr/>
        </p:nvSpPr>
        <p:spPr>
          <a:xfrm>
            <a:off x="2048063" y="3911085"/>
            <a:ext cx="1056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cap="all" dirty="0">
                <a:latin typeface="TT Positive" panose="020B0604020202020204" charset="0"/>
                <a:sym typeface="TTPositive-Regular"/>
                <a:rtl val="0"/>
              </a:rPr>
              <a:t>инциденты</a:t>
            </a:r>
            <a:endParaRPr lang="ru-RU" sz="1100" cap="all" dirty="0">
              <a:latin typeface="TT Positive" panose="020B0604020202020204" charset="0"/>
            </a:endParaRPr>
          </a:p>
        </p:txBody>
      </p:sp>
      <p:sp>
        <p:nvSpPr>
          <p:cNvPr id="61" name="Прямоугольник: скругленные углы 21">
            <a:extLst>
              <a:ext uri="{FF2B5EF4-FFF2-40B4-BE49-F238E27FC236}">
                <a16:creationId xmlns:a16="http://schemas.microsoft.com/office/drawing/2014/main" id="{F9A18FA7-F95C-8244-ABF9-B8A89A31BC70}"/>
              </a:ext>
            </a:extLst>
          </p:cNvPr>
          <p:cNvSpPr/>
          <p:nvPr/>
        </p:nvSpPr>
        <p:spPr>
          <a:xfrm>
            <a:off x="1863692" y="3735659"/>
            <a:ext cx="6710292" cy="58179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T Positive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305C96-A28B-7647-8F8D-7727874FEACB}"/>
              </a:ext>
            </a:extLst>
          </p:cNvPr>
          <p:cNvSpPr txBox="1"/>
          <p:nvPr/>
        </p:nvSpPr>
        <p:spPr>
          <a:xfrm>
            <a:off x="3666318" y="3818751"/>
            <a:ext cx="20697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cap="all" dirty="0">
                <a:latin typeface="TT Positive" panose="020B0604020202020204" charset="0"/>
                <a:sym typeface="TTPositive-Regular"/>
                <a:rtl val="0"/>
              </a:rPr>
              <a:t>Недопустимое событие</a:t>
            </a:r>
          </a:p>
          <a:p>
            <a:r>
              <a:rPr lang="ru-RU" sz="1100" cap="all" dirty="0">
                <a:latin typeface="TT Positive" panose="020B0604020202020204" charset="0"/>
                <a:sym typeface="TTPositive-Regular"/>
                <a:rtl val="0"/>
              </a:rPr>
              <a:t>Для </a:t>
            </a:r>
            <a:r>
              <a:rPr lang="ru-RU" sz="1100" cap="all" dirty="0" err="1">
                <a:latin typeface="TT Positive" panose="020B0604020202020204" charset="0"/>
                <a:sym typeface="TTPositive-Regular"/>
                <a:rtl val="0"/>
              </a:rPr>
              <a:t>энергообъекта</a:t>
            </a:r>
            <a:endParaRPr lang="ru-RU" sz="1100" cap="all" dirty="0">
              <a:latin typeface="TT Positive" panose="020B060402020202020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722730-BAEF-6241-A843-FC3707D16C5A}"/>
              </a:ext>
            </a:extLst>
          </p:cNvPr>
          <p:cNvSpPr txBox="1"/>
          <p:nvPr/>
        </p:nvSpPr>
        <p:spPr>
          <a:xfrm>
            <a:off x="6163294" y="3818751"/>
            <a:ext cx="20697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cap="all" dirty="0">
                <a:latin typeface="TT Positive" panose="020B0604020202020204" charset="0"/>
                <a:sym typeface="TTPositive-Regular"/>
                <a:rtl val="0"/>
              </a:rPr>
              <a:t>Недопустимое событие</a:t>
            </a:r>
          </a:p>
          <a:p>
            <a:r>
              <a:rPr lang="ru-RU" sz="1100" cap="all" dirty="0">
                <a:latin typeface="TT Positive" panose="020B0604020202020204" charset="0"/>
                <a:sym typeface="TTPositive-Regular"/>
                <a:rtl val="0"/>
              </a:rPr>
              <a:t>Для отрасли</a:t>
            </a:r>
            <a:endParaRPr lang="ru-RU" sz="1100" cap="all" dirty="0">
              <a:latin typeface="TT Positive" panose="020B0604020202020204" charset="0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3BAD0BF5-2991-C444-89FB-AA3E9ECE7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5779" y="3933330"/>
            <a:ext cx="228600" cy="2286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B7246627-8657-BA4D-A350-A18594D7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1607" y="3933330"/>
            <a:ext cx="228600" cy="2286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B55F6BAE-1668-3C4E-87F4-CC4EE42AAE40}"/>
              </a:ext>
            </a:extLst>
          </p:cNvPr>
          <p:cNvSpPr txBox="1"/>
          <p:nvPr/>
        </p:nvSpPr>
        <p:spPr>
          <a:xfrm>
            <a:off x="2172590" y="2810417"/>
            <a:ext cx="15165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T Positive" panose="020B0604020202020204" charset="0"/>
              </a:rPr>
              <a:t>Изменение режимов работы и/или остановка турбины</a:t>
            </a: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D35D5A3A-BB7E-EF47-A636-CE4F8221C97C}"/>
              </a:ext>
            </a:extLst>
          </p:cNvPr>
          <p:cNvCxnSpPr>
            <a:cxnSpLocks/>
          </p:cNvCxnSpPr>
          <p:nvPr/>
        </p:nvCxnSpPr>
        <p:spPr>
          <a:xfrm>
            <a:off x="2167001" y="2703621"/>
            <a:ext cx="0" cy="1032038"/>
          </a:xfrm>
          <a:prstGeom prst="line">
            <a:avLst/>
          </a:prstGeom>
          <a:ln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14D6BF91-7D4A-B941-BAA7-50B883FC3973}"/>
              </a:ext>
            </a:extLst>
          </p:cNvPr>
          <p:cNvCxnSpPr>
            <a:cxnSpLocks/>
          </p:cNvCxnSpPr>
          <p:nvPr/>
        </p:nvCxnSpPr>
        <p:spPr>
          <a:xfrm flipV="1">
            <a:off x="2167001" y="4306328"/>
            <a:ext cx="0" cy="1032038"/>
          </a:xfrm>
          <a:prstGeom prst="line">
            <a:avLst/>
          </a:prstGeom>
          <a:ln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FC83539-D3DC-7F4C-AD76-0B1CAB807BAA}"/>
              </a:ext>
            </a:extLst>
          </p:cNvPr>
          <p:cNvSpPr txBox="1"/>
          <p:nvPr/>
        </p:nvSpPr>
        <p:spPr>
          <a:xfrm>
            <a:off x="2172590" y="4684937"/>
            <a:ext cx="140178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T Positive" panose="020B0604020202020204" charset="0"/>
              </a:rPr>
              <a:t>Перекос частоты </a:t>
            </a:r>
            <a:br>
              <a:rPr lang="ru-RU" sz="1050" dirty="0">
                <a:latin typeface="TT Positive" panose="020B0604020202020204" charset="0"/>
              </a:rPr>
            </a:br>
            <a:r>
              <a:rPr lang="ru-RU" sz="1050" dirty="0">
                <a:latin typeface="TT Positive" panose="020B0604020202020204" charset="0"/>
              </a:rPr>
              <a:t>или достижение наибольшего допустимого уровня напряжения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DE003E4-DC93-534B-93CE-3A8F17DFE5E8}"/>
              </a:ext>
            </a:extLst>
          </p:cNvPr>
          <p:cNvSpPr txBox="1"/>
          <p:nvPr/>
        </p:nvSpPr>
        <p:spPr>
          <a:xfrm>
            <a:off x="3799371" y="2810417"/>
            <a:ext cx="15165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T Positive" panose="020B0604020202020204" charset="0"/>
              </a:rPr>
              <a:t>Прекращение генерации электроэнергии</a:t>
            </a: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0D251831-3605-8F4F-8F17-E2D4F5E44A33}"/>
              </a:ext>
            </a:extLst>
          </p:cNvPr>
          <p:cNvCxnSpPr>
            <a:cxnSpLocks/>
          </p:cNvCxnSpPr>
          <p:nvPr/>
        </p:nvCxnSpPr>
        <p:spPr>
          <a:xfrm>
            <a:off x="3793782" y="2703621"/>
            <a:ext cx="0" cy="1032038"/>
          </a:xfrm>
          <a:prstGeom prst="line">
            <a:avLst/>
          </a:prstGeom>
          <a:ln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5ADC6921-4A33-6A4E-BEDF-4D60D4AF1CB9}"/>
              </a:ext>
            </a:extLst>
          </p:cNvPr>
          <p:cNvCxnSpPr>
            <a:cxnSpLocks/>
          </p:cNvCxnSpPr>
          <p:nvPr/>
        </p:nvCxnSpPr>
        <p:spPr>
          <a:xfrm flipV="1">
            <a:off x="3793782" y="4306328"/>
            <a:ext cx="0" cy="1032038"/>
          </a:xfrm>
          <a:prstGeom prst="line">
            <a:avLst/>
          </a:prstGeom>
          <a:ln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F65F1F39-5E96-C340-B821-CF0F43E9006C}"/>
              </a:ext>
            </a:extLst>
          </p:cNvPr>
          <p:cNvSpPr txBox="1"/>
          <p:nvPr/>
        </p:nvSpPr>
        <p:spPr>
          <a:xfrm>
            <a:off x="3799371" y="4684937"/>
            <a:ext cx="14017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T Positive" panose="020B0604020202020204" charset="0"/>
              </a:rPr>
              <a:t>Отключение </a:t>
            </a:r>
            <a:br>
              <a:rPr lang="ru-RU" sz="1050" dirty="0">
                <a:latin typeface="TT Positive" panose="020B0604020202020204" charset="0"/>
              </a:rPr>
            </a:br>
            <a:r>
              <a:rPr lang="ru-RU" sz="1050" dirty="0">
                <a:latin typeface="TT Positive" panose="020B0604020202020204" charset="0"/>
              </a:rPr>
              <a:t>линий передачи электроэнергии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DB5D922-D9BC-C94F-93EF-B43886924AA4}"/>
              </a:ext>
            </a:extLst>
          </p:cNvPr>
          <p:cNvSpPr txBox="1"/>
          <p:nvPr/>
        </p:nvSpPr>
        <p:spPr>
          <a:xfrm>
            <a:off x="6240792" y="2810417"/>
            <a:ext cx="15165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T Positive" panose="020B0604020202020204" charset="0"/>
              </a:rPr>
              <a:t>РЕЗКИЙ СБРОС МОЩНОСТИ В ЭНЕРГОСИСТЕМЕ</a:t>
            </a: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10C45710-75FF-A84E-A569-5317FE594C5A}"/>
              </a:ext>
            </a:extLst>
          </p:cNvPr>
          <p:cNvCxnSpPr>
            <a:cxnSpLocks/>
          </p:cNvCxnSpPr>
          <p:nvPr/>
        </p:nvCxnSpPr>
        <p:spPr>
          <a:xfrm>
            <a:off x="6235203" y="2703621"/>
            <a:ext cx="0" cy="1032038"/>
          </a:xfrm>
          <a:prstGeom prst="line">
            <a:avLst/>
          </a:prstGeom>
          <a:ln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D750DAE8-085D-6E45-864E-D86AB322AE7C}"/>
              </a:ext>
            </a:extLst>
          </p:cNvPr>
          <p:cNvCxnSpPr>
            <a:cxnSpLocks/>
          </p:cNvCxnSpPr>
          <p:nvPr/>
        </p:nvCxnSpPr>
        <p:spPr>
          <a:xfrm flipV="1">
            <a:off x="6235203" y="4306328"/>
            <a:ext cx="0" cy="1032038"/>
          </a:xfrm>
          <a:prstGeom prst="line">
            <a:avLst/>
          </a:prstGeom>
          <a:ln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B1CB55FF-8153-BB40-A10F-BD19B9849C9D}"/>
              </a:ext>
            </a:extLst>
          </p:cNvPr>
          <p:cNvSpPr txBox="1"/>
          <p:nvPr/>
        </p:nvSpPr>
        <p:spPr>
          <a:xfrm>
            <a:off x="6240792" y="4684937"/>
            <a:ext cx="14017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T Positive" panose="020B0604020202020204" charset="0"/>
              </a:rPr>
              <a:t>КАСКАДНОЕ ОТКЛЮЧЕНИЕ ЭЛЕКТРОСЕТЕЙ</a:t>
            </a:r>
          </a:p>
        </p:txBody>
      </p:sp>
      <p:sp>
        <p:nvSpPr>
          <p:cNvPr id="81" name="Прямоугольник: скругленные углы 21">
            <a:extLst>
              <a:ext uri="{FF2B5EF4-FFF2-40B4-BE49-F238E27FC236}">
                <a16:creationId xmlns:a16="http://schemas.microsoft.com/office/drawing/2014/main" id="{35B3C1E3-D0D1-EB42-8358-35E7D49D0FFF}"/>
              </a:ext>
            </a:extLst>
          </p:cNvPr>
          <p:cNvSpPr/>
          <p:nvPr/>
        </p:nvSpPr>
        <p:spPr>
          <a:xfrm>
            <a:off x="8820365" y="3735659"/>
            <a:ext cx="3001314" cy="58179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T Positive" panose="020B060402020202020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FD0D59F-3A48-3A46-A70F-17FB5A0F14AB}"/>
              </a:ext>
            </a:extLst>
          </p:cNvPr>
          <p:cNvSpPr txBox="1"/>
          <p:nvPr/>
        </p:nvSpPr>
        <p:spPr>
          <a:xfrm>
            <a:off x="9069756" y="3900320"/>
            <a:ext cx="2513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cap="all" dirty="0">
                <a:latin typeface="TT Positive" panose="020B0604020202020204" charset="0"/>
                <a:sym typeface="TTPositive-Regular"/>
                <a:rtl val="0"/>
              </a:rPr>
              <a:t>Как Это происходит в жизни</a:t>
            </a:r>
            <a:endParaRPr lang="ru-RU" sz="1100" b="1" cap="all" dirty="0">
              <a:latin typeface="TT Positive" panose="020B060402020202020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C958060-1C92-C040-B6DD-F92D64C7D81B}"/>
              </a:ext>
            </a:extLst>
          </p:cNvPr>
          <p:cNvSpPr txBox="1"/>
          <p:nvPr/>
        </p:nvSpPr>
        <p:spPr>
          <a:xfrm>
            <a:off x="9180262" y="2810417"/>
            <a:ext cx="2996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3F3F42"/>
                </a:solidFill>
                <a:latin typeface="TT Positive" panose="020B0604020202020204" charset="0"/>
              </a:rPr>
              <a:t>80% территории Венесуэлы осталась </a:t>
            </a:r>
            <a:br>
              <a:rPr lang="ru-RU" sz="1050" dirty="0">
                <a:solidFill>
                  <a:srgbClr val="3F3F42"/>
                </a:solidFill>
                <a:latin typeface="TT Positive" panose="020B0604020202020204" charset="0"/>
              </a:rPr>
            </a:br>
            <a:r>
              <a:rPr lang="ru-RU" sz="1050" dirty="0">
                <a:solidFill>
                  <a:srgbClr val="3F3F42"/>
                </a:solidFill>
                <a:latin typeface="TT Positive" panose="020B0604020202020204" charset="0"/>
              </a:rPr>
              <a:t>без света более чем на сутки</a:t>
            </a:r>
          </a:p>
          <a:p>
            <a:r>
              <a:rPr lang="ru-RU" sz="1050" b="1" dirty="0">
                <a:solidFill>
                  <a:srgbClr val="3F3F42"/>
                </a:solidFill>
                <a:latin typeface="TT Positive" panose="020B0604020202020204" charset="0"/>
              </a:rPr>
              <a:t>Власти Венесуэлы назвали </a:t>
            </a:r>
            <a:r>
              <a:rPr lang="ru-RU" sz="1050" b="1" dirty="0" err="1">
                <a:solidFill>
                  <a:srgbClr val="3F3F42"/>
                </a:solidFill>
                <a:latin typeface="TT Positive" panose="020B0604020202020204" charset="0"/>
              </a:rPr>
              <a:t>кибератаки</a:t>
            </a:r>
            <a:r>
              <a:rPr lang="ru-RU" sz="1050" b="1" dirty="0">
                <a:solidFill>
                  <a:srgbClr val="3F3F42"/>
                </a:solidFill>
                <a:latin typeface="TT Positive" panose="020B0604020202020204" charset="0"/>
              </a:rPr>
              <a:t> </a:t>
            </a:r>
            <a:br>
              <a:rPr lang="ru-RU" sz="1050" b="1" dirty="0">
                <a:solidFill>
                  <a:srgbClr val="3F3F42"/>
                </a:solidFill>
                <a:latin typeface="TT Positive" panose="020B0604020202020204" charset="0"/>
              </a:rPr>
            </a:br>
            <a:r>
              <a:rPr lang="ru-RU" sz="1050" b="1" dirty="0">
                <a:solidFill>
                  <a:srgbClr val="3F3F42"/>
                </a:solidFill>
                <a:latin typeface="TT Positive" panose="020B0604020202020204" charset="0"/>
              </a:rPr>
              <a:t>на ГЭС «</a:t>
            </a:r>
            <a:r>
              <a:rPr lang="ru-RU" sz="1050" b="1" dirty="0" err="1">
                <a:solidFill>
                  <a:srgbClr val="3F3F42"/>
                </a:solidFill>
                <a:latin typeface="TT Positive" panose="020B0604020202020204" charset="0"/>
              </a:rPr>
              <a:t>Гури</a:t>
            </a:r>
            <a:r>
              <a:rPr lang="ru-RU" sz="1050" b="1" dirty="0">
                <a:solidFill>
                  <a:srgbClr val="3F3F42"/>
                </a:solidFill>
                <a:latin typeface="TT Positive" panose="020B0604020202020204" charset="0"/>
              </a:rPr>
              <a:t>» причиной </a:t>
            </a:r>
            <a:r>
              <a:rPr lang="ru-RU" sz="1050" b="1" dirty="0" err="1">
                <a:solidFill>
                  <a:srgbClr val="3F3F42"/>
                </a:solidFill>
                <a:latin typeface="TT Positive" panose="020B0604020202020204" charset="0"/>
              </a:rPr>
              <a:t>блэкаута</a:t>
            </a:r>
            <a:endParaRPr lang="ru-RU" sz="1050" b="1" dirty="0">
              <a:latin typeface="TT Positive" panose="020B0604020202020204" charset="0"/>
            </a:endParaRP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2FE9E0F1-1938-574E-BF45-874BAD39EF65}"/>
              </a:ext>
            </a:extLst>
          </p:cNvPr>
          <p:cNvCxnSpPr>
            <a:cxnSpLocks/>
          </p:cNvCxnSpPr>
          <p:nvPr/>
        </p:nvCxnSpPr>
        <p:spPr>
          <a:xfrm>
            <a:off x="9174674" y="2703621"/>
            <a:ext cx="0" cy="1032038"/>
          </a:xfrm>
          <a:prstGeom prst="line">
            <a:avLst/>
          </a:prstGeom>
          <a:ln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BC4A6DAC-5625-6246-8C94-5D485B162EA2}"/>
              </a:ext>
            </a:extLst>
          </p:cNvPr>
          <p:cNvCxnSpPr>
            <a:cxnSpLocks/>
          </p:cNvCxnSpPr>
          <p:nvPr/>
        </p:nvCxnSpPr>
        <p:spPr>
          <a:xfrm flipV="1">
            <a:off x="9174674" y="4306328"/>
            <a:ext cx="0" cy="1032038"/>
          </a:xfrm>
          <a:prstGeom prst="line">
            <a:avLst/>
          </a:prstGeom>
          <a:ln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B93B82EF-EB5B-8E49-B14B-D3398511BC50}"/>
              </a:ext>
            </a:extLst>
          </p:cNvPr>
          <p:cNvSpPr txBox="1"/>
          <p:nvPr/>
        </p:nvSpPr>
        <p:spPr>
          <a:xfrm>
            <a:off x="9180263" y="4684937"/>
            <a:ext cx="2641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T Positive" panose="020B0604020202020204" charset="0"/>
              </a:rPr>
              <a:t>Массовое отключение электроэнергии в Индии на несколько часов</a:t>
            </a:r>
          </a:p>
          <a:p>
            <a:r>
              <a:rPr lang="ru-RU" sz="1050" b="1" dirty="0">
                <a:solidFill>
                  <a:srgbClr val="3F3F42"/>
                </a:solidFill>
                <a:latin typeface="TT Positive" panose="020B0604020202020204" charset="0"/>
              </a:rPr>
              <a:t>Причиной назвали </a:t>
            </a:r>
            <a:r>
              <a:rPr lang="ru-RU" sz="1050" b="1" dirty="0" err="1">
                <a:solidFill>
                  <a:srgbClr val="3F3F42"/>
                </a:solidFill>
                <a:latin typeface="TT Positive" panose="020B0604020202020204" charset="0"/>
              </a:rPr>
              <a:t>кибератаку</a:t>
            </a:r>
            <a:r>
              <a:rPr lang="ru-RU" sz="1050" b="1" dirty="0">
                <a:solidFill>
                  <a:srgbClr val="3F3F42"/>
                </a:solidFill>
                <a:latin typeface="TT Positive" panose="020B0604020202020204" charset="0"/>
              </a:rPr>
              <a:t> </a:t>
            </a:r>
            <a:br>
              <a:rPr lang="ru-RU" sz="1050" b="1" dirty="0">
                <a:solidFill>
                  <a:srgbClr val="3F3F42"/>
                </a:solidFill>
                <a:latin typeface="TT Positive" panose="020B0604020202020204" charset="0"/>
              </a:rPr>
            </a:br>
            <a:r>
              <a:rPr lang="ru-RU" sz="1050" b="1" dirty="0">
                <a:solidFill>
                  <a:srgbClr val="3F3F42"/>
                </a:solidFill>
                <a:latin typeface="TT Positive" panose="020B0604020202020204" charset="0"/>
              </a:rPr>
              <a:t>со стороны Китая</a:t>
            </a:r>
            <a:endParaRPr lang="ru-RU" sz="1050" b="1" dirty="0">
              <a:latin typeface="TT Positive" panose="020B060402020202020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175A20-7201-0C49-A2E0-EAD1A9474049}"/>
              </a:ext>
            </a:extLst>
          </p:cNvPr>
          <p:cNvSpPr txBox="1"/>
          <p:nvPr/>
        </p:nvSpPr>
        <p:spPr>
          <a:xfrm>
            <a:off x="9069756" y="231170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2019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D7BDDF4-1027-7346-9948-380337BEF0F9}"/>
              </a:ext>
            </a:extLst>
          </p:cNvPr>
          <p:cNvSpPr txBox="1"/>
          <p:nvPr/>
        </p:nvSpPr>
        <p:spPr>
          <a:xfrm>
            <a:off x="9069756" y="550037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28734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EB8BA-0766-F940-AEED-DF3E09A4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ym typeface="TTPositive-Bold"/>
              </a:rPr>
              <a:t>ИБ в энергетике сегодня </a:t>
            </a:r>
            <a:br>
              <a:rPr lang="ru-RU" dirty="0">
                <a:sym typeface="TTPositive-Bold"/>
              </a:rPr>
            </a:br>
            <a:r>
              <a:rPr lang="ru-RU" dirty="0">
                <a:sym typeface="TTPositive-Bold"/>
              </a:rPr>
              <a:t>Что с ней не так?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66943-8556-184B-8A83-487315A29060}"/>
              </a:ext>
            </a:extLst>
          </p:cNvPr>
          <p:cNvSpPr txBox="1"/>
          <p:nvPr/>
        </p:nvSpPr>
        <p:spPr>
          <a:xfrm>
            <a:off x="1227444" y="5450465"/>
            <a:ext cx="3954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T Positive" panose="020B0604020202020204" charset="0"/>
              </a:rPr>
              <a:t>Отсутствует измеримый результат. </a:t>
            </a:r>
            <a:r>
              <a:rPr lang="ru-RU" dirty="0">
                <a:latin typeface="TT Positive" panose="020B0604020202020204" charset="0"/>
              </a:rPr>
              <a:t>Система безопасности работает. </a:t>
            </a:r>
            <a:r>
              <a:rPr lang="ru-RU" dirty="0" err="1">
                <a:latin typeface="TT Positive" panose="020B0604020202020204" charset="0"/>
              </a:rPr>
              <a:t>Безопасник</a:t>
            </a:r>
            <a:r>
              <a:rPr lang="ru-RU" dirty="0">
                <a:latin typeface="TT Positive" panose="020B0604020202020204" charset="0"/>
              </a:rPr>
              <a:t> на месте. </a:t>
            </a:r>
            <a:endParaRPr lang="en-US" dirty="0">
              <a:latin typeface="TT Positive" panose="020B060402020202020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56F976B-457A-7549-B943-BE63B2405710}"/>
              </a:ext>
            </a:extLst>
          </p:cNvPr>
          <p:cNvCxnSpPr>
            <a:cxnSpLocks/>
          </p:cNvCxnSpPr>
          <p:nvPr/>
        </p:nvCxnSpPr>
        <p:spPr>
          <a:xfrm>
            <a:off x="1227444" y="5224685"/>
            <a:ext cx="97471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C7AEB75-849A-6F4F-ADBB-AC40AC7F11F6}"/>
              </a:ext>
            </a:extLst>
          </p:cNvPr>
          <p:cNvSpPr txBox="1"/>
          <p:nvPr/>
        </p:nvSpPr>
        <p:spPr>
          <a:xfrm>
            <a:off x="6123054" y="5450465"/>
            <a:ext cx="4851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  <a:latin typeface="TT Positive" panose="020B0604020202020204" charset="0"/>
              </a:rPr>
              <a:t>Кибератаки</a:t>
            </a:r>
            <a:r>
              <a:rPr lang="ru-RU" dirty="0">
                <a:solidFill>
                  <a:srgbClr val="FF0000"/>
                </a:solidFill>
                <a:latin typeface="TT Positive" panose="020B0604020202020204" charset="0"/>
              </a:rPr>
              <a:t> продолжают быть успешными. </a:t>
            </a:r>
            <a:r>
              <a:rPr lang="ru-RU" b="1" dirty="0" err="1">
                <a:solidFill>
                  <a:srgbClr val="FF0000"/>
                </a:solidFill>
                <a:latin typeface="TT Positive" panose="020B0604020202020204" charset="0"/>
              </a:rPr>
              <a:t>Киберустойчивость</a:t>
            </a:r>
            <a:r>
              <a:rPr lang="ru-RU" b="1" dirty="0">
                <a:solidFill>
                  <a:srgbClr val="FF0000"/>
                </a:solidFill>
                <a:latin typeface="TT Positive" panose="020B0604020202020204" charset="0"/>
              </a:rPr>
              <a:t> энергосистемы остаётся под вопросом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FAF965-EF4F-DB49-985B-2240BD714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2" y="1628535"/>
            <a:ext cx="10007143" cy="32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8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43B22-2F33-2947-AD69-62A7E691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0" dirty="0">
                <a:latin typeface="TT Positive" panose="020B0604020202020204" charset="0"/>
              </a:rPr>
              <a:t>Условия для достижения результата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56180-9DA4-5C43-897D-E773257BF9A3}"/>
              </a:ext>
            </a:extLst>
          </p:cNvPr>
          <p:cNvSpPr txBox="1"/>
          <p:nvPr/>
        </p:nvSpPr>
        <p:spPr>
          <a:xfrm>
            <a:off x="921978" y="1718089"/>
            <a:ext cx="268535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b="1" kern="0" dirty="0">
                <a:solidFill>
                  <a:srgbClr val="FF0000"/>
                </a:solidFill>
                <a:latin typeface="TT Positive" panose="020B0604020202020204" charset="0"/>
                <a:cs typeface="Arial Black" panose="020B0604020202020204" pitchFamily="34" charset="0"/>
              </a:rPr>
              <a:t>РЕЗУЛЬТАТИВНАЯ КБ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BC5E2-581B-8A43-B878-658BF31B3411}"/>
              </a:ext>
            </a:extLst>
          </p:cNvPr>
          <p:cNvSpPr txBox="1"/>
          <p:nvPr/>
        </p:nvSpPr>
        <p:spPr>
          <a:xfrm>
            <a:off x="7758204" y="1718089"/>
            <a:ext cx="131638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b="1" kern="0" dirty="0">
                <a:solidFill>
                  <a:srgbClr val="FF0000"/>
                </a:solidFill>
                <a:latin typeface="TT Positive" panose="020B0604020202020204" charset="0"/>
                <a:cs typeface="Arial Black" panose="020B0604020202020204" pitchFamily="34" charset="0"/>
              </a:rPr>
              <a:t>УСЛОВИЯ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97C355-8EBD-B54F-8888-E29B79AB4A57}"/>
              </a:ext>
            </a:extLst>
          </p:cNvPr>
          <p:cNvSpPr/>
          <p:nvPr/>
        </p:nvSpPr>
        <p:spPr>
          <a:xfrm>
            <a:off x="5143242" y="2877255"/>
            <a:ext cx="18072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TT Positive" panose="020B0604020202020204" charset="0"/>
                <a:cs typeface="Arial" panose="020B0604020202020204" pitchFamily="34" charset="0"/>
              </a:rPr>
              <a:t>МОНИТОРИНГ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T Positive" panose="020B060402020202020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BAD0FA-BC15-3B44-9401-07D837BFE3F3}"/>
              </a:ext>
            </a:extLst>
          </p:cNvPr>
          <p:cNvSpPr/>
          <p:nvPr/>
        </p:nvSpPr>
        <p:spPr>
          <a:xfrm>
            <a:off x="5024051" y="4411566"/>
            <a:ext cx="2024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TT Positive" panose="020B0604020202020204" charset="0"/>
                <a:cs typeface="Arial" panose="020B0604020202020204" pitchFamily="34" charset="0"/>
              </a:rPr>
              <a:t>РЕАГИРОВАНИЕ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T Positive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581CA2-8D9E-5D45-BA77-09115117464E}"/>
              </a:ext>
            </a:extLst>
          </p:cNvPr>
          <p:cNvSpPr txBox="1"/>
          <p:nvPr/>
        </p:nvSpPr>
        <p:spPr>
          <a:xfrm>
            <a:off x="921978" y="2465070"/>
            <a:ext cx="367803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T Positive" panose="020B0604020202020204" charset="0"/>
              </a:rPr>
              <a:t>Концентрация усилий </a:t>
            </a:r>
            <a:r>
              <a:rPr lang="ru-RU" sz="1200" dirty="0">
                <a:latin typeface="TT Positive" panose="020B0604020202020204" charset="0"/>
              </a:rPr>
              <a:t>на мониторинге </a:t>
            </a:r>
            <a:br>
              <a:rPr lang="en-US" sz="1200" dirty="0">
                <a:latin typeface="TT Positive" panose="020B0604020202020204" charset="0"/>
              </a:rPr>
            </a:br>
            <a:r>
              <a:rPr lang="ru-RU" sz="1200" dirty="0">
                <a:latin typeface="TT Positive" panose="020B0604020202020204" charset="0"/>
              </a:rPr>
              <a:t>целевых активов и уровня безопасной настройки (</a:t>
            </a:r>
            <a:r>
              <a:rPr lang="ru-RU" sz="1200" dirty="0" err="1">
                <a:latin typeface="TT Positive" panose="020B0604020202020204" charset="0"/>
              </a:rPr>
              <a:t>харденинга</a:t>
            </a:r>
            <a:r>
              <a:rPr lang="ru-RU" sz="1200" dirty="0">
                <a:latin typeface="TT Positive" panose="020B0604020202020204" charset="0"/>
              </a:rPr>
              <a:t>) компонентов инфраструктуры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0ECF8-82C9-C548-B089-3F303EC224D6}"/>
              </a:ext>
            </a:extLst>
          </p:cNvPr>
          <p:cNvSpPr txBox="1"/>
          <p:nvPr/>
        </p:nvSpPr>
        <p:spPr>
          <a:xfrm>
            <a:off x="7740689" y="2363849"/>
            <a:ext cx="354174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T Positive" panose="020B0604020202020204" charset="0"/>
              </a:rPr>
              <a:t>Система кибербезопасности должна </a:t>
            </a:r>
            <a:r>
              <a:rPr lang="ru-RU" sz="1200" dirty="0">
                <a:solidFill>
                  <a:srgbClr val="FF0000"/>
                </a:solidFill>
                <a:latin typeface="TT Positive" panose="020B0604020202020204" charset="0"/>
              </a:rPr>
              <a:t>знать</a:t>
            </a:r>
            <a:r>
              <a:rPr lang="ru-RU" sz="1200" dirty="0">
                <a:latin typeface="TT Positive" panose="020B0604020202020204" charset="0"/>
              </a:rPr>
              <a:t> основные </a:t>
            </a:r>
            <a:r>
              <a:rPr lang="ru-RU" sz="1200" dirty="0">
                <a:solidFill>
                  <a:srgbClr val="FF0000"/>
                </a:solidFill>
                <a:latin typeface="TT Positive" panose="020B0604020202020204" charset="0"/>
              </a:rPr>
              <a:t>критичные элементы</a:t>
            </a:r>
            <a:r>
              <a:rPr lang="ru-RU" sz="1200" dirty="0">
                <a:latin typeface="TT Positive" panose="020B0604020202020204" charset="0"/>
              </a:rPr>
              <a:t> энергообъекта, его пороговые эксплуатационные параметры  и оперативные данные нормальных режимов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F565A7-4DF0-A64A-BCE4-3498F93C9FE3}"/>
              </a:ext>
            </a:extLst>
          </p:cNvPr>
          <p:cNvSpPr txBox="1"/>
          <p:nvPr/>
        </p:nvSpPr>
        <p:spPr>
          <a:xfrm>
            <a:off x="921978" y="3438029"/>
            <a:ext cx="3774665" cy="13542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b="1" dirty="0">
                <a:latin typeface="TT Positive" panose="020B0604020202020204" charset="0"/>
              </a:rPr>
              <a:t>Понимание целей атакующего и атрибуция </a:t>
            </a:r>
            <a:r>
              <a:rPr lang="ru-RU" sz="1200" dirty="0">
                <a:latin typeface="TT Positive" panose="020B0604020202020204" charset="0"/>
              </a:rPr>
              <a:t>злоумышленников для адекватного </a:t>
            </a:r>
            <a:br>
              <a:rPr lang="en-US" sz="1200" dirty="0">
                <a:latin typeface="TT Positive" panose="020B0604020202020204" charset="0"/>
              </a:rPr>
            </a:br>
            <a:r>
              <a:rPr lang="ru-RU" sz="1200" dirty="0">
                <a:latin typeface="TT Positive" panose="020B0604020202020204" charset="0"/>
              </a:rPr>
              <a:t>и эффективного реагирования</a:t>
            </a:r>
          </a:p>
          <a:p>
            <a:pPr>
              <a:spcAft>
                <a:spcPts val="1200"/>
              </a:spcAft>
            </a:pPr>
            <a:r>
              <a:rPr lang="ru-RU" sz="1200" b="1" dirty="0">
                <a:latin typeface="TT Positive" panose="020B0604020202020204" charset="0"/>
              </a:rPr>
              <a:t>Предотвращение </a:t>
            </a:r>
            <a:r>
              <a:rPr lang="ru-RU" sz="1200" dirty="0">
                <a:latin typeface="TT Positive" panose="020B0604020202020204" charset="0"/>
              </a:rPr>
              <a:t>наступления недопустимого события с последующей программной </a:t>
            </a:r>
            <a:br>
              <a:rPr lang="en-US" sz="1200" dirty="0">
                <a:latin typeface="TT Positive" panose="020B0604020202020204" charset="0"/>
              </a:rPr>
            </a:br>
            <a:r>
              <a:rPr lang="ru-RU" sz="1200" dirty="0">
                <a:latin typeface="TT Positive" panose="020B0604020202020204" charset="0"/>
              </a:rPr>
              <a:t>роботизации рутинных процедур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98877-4A15-6B4B-B62A-FDB86CFA0D58}"/>
              </a:ext>
            </a:extLst>
          </p:cNvPr>
          <p:cNvSpPr txBox="1"/>
          <p:nvPr/>
        </p:nvSpPr>
        <p:spPr>
          <a:xfrm>
            <a:off x="7803398" y="3607305"/>
            <a:ext cx="3567182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latin typeface="TT Positive" panose="020B0604020202020204" charset="0"/>
              </a:rPr>
              <a:t>Система кибербезопасности должна </a:t>
            </a:r>
            <a:r>
              <a:rPr lang="ru-RU" sz="1200" dirty="0">
                <a:solidFill>
                  <a:srgbClr val="FF0000"/>
                </a:solidFill>
                <a:latin typeface="TT Positive" panose="020B0604020202020204" charset="0"/>
              </a:rPr>
              <a:t>знать сценарии</a:t>
            </a:r>
            <a:r>
              <a:rPr lang="ru-RU" sz="1200" dirty="0">
                <a:latin typeface="TT Positive" panose="020B0604020202020204" charset="0"/>
              </a:rPr>
              <a:t> реализации недопустимых событий посредством кибератак и автоматически </a:t>
            </a:r>
            <a:r>
              <a:rPr lang="ru-RU" sz="1200" dirty="0">
                <a:solidFill>
                  <a:srgbClr val="FF0000"/>
                </a:solidFill>
                <a:latin typeface="TT Positive" panose="020B0604020202020204" charset="0"/>
              </a:rPr>
              <a:t>реагировать с учётом всех данных об энергообъекте и режимах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670B22F-C39B-4540-BAFB-10C1BD5B1D60}"/>
              </a:ext>
            </a:extLst>
          </p:cNvPr>
          <p:cNvCxnSpPr>
            <a:cxnSpLocks/>
          </p:cNvCxnSpPr>
          <p:nvPr/>
        </p:nvCxnSpPr>
        <p:spPr>
          <a:xfrm flipH="1">
            <a:off x="921977" y="3278291"/>
            <a:ext cx="983703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248AF21-D27F-A04D-8338-F4664FEB5B6C}"/>
              </a:ext>
            </a:extLst>
          </p:cNvPr>
          <p:cNvCxnSpPr>
            <a:cxnSpLocks/>
          </p:cNvCxnSpPr>
          <p:nvPr/>
        </p:nvCxnSpPr>
        <p:spPr>
          <a:xfrm flipH="1">
            <a:off x="921977" y="4914189"/>
            <a:ext cx="983703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AAA00B9-B684-ED4F-B749-C14E58A23F61}"/>
              </a:ext>
            </a:extLst>
          </p:cNvPr>
          <p:cNvGrpSpPr/>
          <p:nvPr/>
        </p:nvGrpSpPr>
        <p:grpSpPr>
          <a:xfrm>
            <a:off x="4951188" y="2586621"/>
            <a:ext cx="2206634" cy="316973"/>
            <a:chOff x="4610226" y="2196125"/>
            <a:chExt cx="2206634" cy="316973"/>
          </a:xfrm>
        </p:grpSpPr>
        <p:sp>
          <p:nvSpPr>
            <p:cNvPr id="14" name="Полилиния 24">
              <a:extLst>
                <a:ext uri="{FF2B5EF4-FFF2-40B4-BE49-F238E27FC236}">
                  <a16:creationId xmlns:a16="http://schemas.microsoft.com/office/drawing/2014/main" id="{1B931BFC-FC9F-7B46-9E75-D65483423C8E}"/>
                </a:ext>
              </a:extLst>
            </p:cNvPr>
            <p:cNvSpPr/>
            <p:nvPr/>
          </p:nvSpPr>
          <p:spPr>
            <a:xfrm rot="16200000">
              <a:off x="6579130" y="2275369"/>
              <a:ext cx="316973" cy="158486"/>
            </a:xfrm>
            <a:custGeom>
              <a:avLst/>
              <a:gdLst>
                <a:gd name="connsiteX0" fmla="*/ 0 w 95250"/>
                <a:gd name="connsiteY0" fmla="*/ 0 h 47625"/>
                <a:gd name="connsiteX1" fmla="*/ 47625 w 95250"/>
                <a:gd name="connsiteY1" fmla="*/ 47625 h 47625"/>
                <a:gd name="connsiteX2" fmla="*/ 95250 w 9525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0" y="0"/>
                  </a:moveTo>
                  <a:lnTo>
                    <a:pt x="47625" y="47625"/>
                  </a:lnTo>
                  <a:lnTo>
                    <a:pt x="95250" y="0"/>
                  </a:lnTo>
                </a:path>
              </a:pathLst>
            </a:custGeom>
            <a:noFill/>
            <a:ln w="28575" cap="rnd">
              <a:solidFill>
                <a:srgbClr val="B2B6BF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400" dirty="0">
                <a:latin typeface="TT Positive" panose="020B0604020202020204" charset="0"/>
              </a:endParaRPr>
            </a:p>
          </p:txBody>
        </p:sp>
        <p:sp>
          <p:nvSpPr>
            <p:cNvPr id="15" name="Полилиния 24">
              <a:extLst>
                <a:ext uri="{FF2B5EF4-FFF2-40B4-BE49-F238E27FC236}">
                  <a16:creationId xmlns:a16="http://schemas.microsoft.com/office/drawing/2014/main" id="{B0B4C9DD-E98D-8247-B8A1-0C36100716D1}"/>
                </a:ext>
              </a:extLst>
            </p:cNvPr>
            <p:cNvSpPr/>
            <p:nvPr/>
          </p:nvSpPr>
          <p:spPr>
            <a:xfrm rot="5400000">
              <a:off x="4530982" y="2275369"/>
              <a:ext cx="316973" cy="158486"/>
            </a:xfrm>
            <a:custGeom>
              <a:avLst/>
              <a:gdLst>
                <a:gd name="connsiteX0" fmla="*/ 0 w 95250"/>
                <a:gd name="connsiteY0" fmla="*/ 0 h 47625"/>
                <a:gd name="connsiteX1" fmla="*/ 47625 w 95250"/>
                <a:gd name="connsiteY1" fmla="*/ 47625 h 47625"/>
                <a:gd name="connsiteX2" fmla="*/ 95250 w 9525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0" y="0"/>
                  </a:moveTo>
                  <a:lnTo>
                    <a:pt x="47625" y="47625"/>
                  </a:lnTo>
                  <a:lnTo>
                    <a:pt x="95250" y="0"/>
                  </a:lnTo>
                </a:path>
              </a:pathLst>
            </a:custGeom>
            <a:noFill/>
            <a:ln w="28575" cap="rnd">
              <a:solidFill>
                <a:srgbClr val="B2B6BF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400" dirty="0">
                <a:latin typeface="TT Positive" panose="020B060402020202020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9957C55-8E83-D04D-AC0F-8C68AE826F4E}"/>
              </a:ext>
            </a:extLst>
          </p:cNvPr>
          <p:cNvGrpSpPr/>
          <p:nvPr/>
        </p:nvGrpSpPr>
        <p:grpSpPr>
          <a:xfrm>
            <a:off x="4951188" y="4017078"/>
            <a:ext cx="2206634" cy="316973"/>
            <a:chOff x="4610226" y="2196125"/>
            <a:chExt cx="2206634" cy="316973"/>
          </a:xfrm>
        </p:grpSpPr>
        <p:sp>
          <p:nvSpPr>
            <p:cNvPr id="17" name="Полилиния 24">
              <a:extLst>
                <a:ext uri="{FF2B5EF4-FFF2-40B4-BE49-F238E27FC236}">
                  <a16:creationId xmlns:a16="http://schemas.microsoft.com/office/drawing/2014/main" id="{3B885EBC-87A4-444E-B71B-D554EC4AEC0A}"/>
                </a:ext>
              </a:extLst>
            </p:cNvPr>
            <p:cNvSpPr/>
            <p:nvPr/>
          </p:nvSpPr>
          <p:spPr>
            <a:xfrm rot="16200000">
              <a:off x="6579130" y="2275369"/>
              <a:ext cx="316973" cy="158486"/>
            </a:xfrm>
            <a:custGeom>
              <a:avLst/>
              <a:gdLst>
                <a:gd name="connsiteX0" fmla="*/ 0 w 95250"/>
                <a:gd name="connsiteY0" fmla="*/ 0 h 47625"/>
                <a:gd name="connsiteX1" fmla="*/ 47625 w 95250"/>
                <a:gd name="connsiteY1" fmla="*/ 47625 h 47625"/>
                <a:gd name="connsiteX2" fmla="*/ 95250 w 9525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0" y="0"/>
                  </a:moveTo>
                  <a:lnTo>
                    <a:pt x="47625" y="47625"/>
                  </a:lnTo>
                  <a:lnTo>
                    <a:pt x="95250" y="0"/>
                  </a:lnTo>
                </a:path>
              </a:pathLst>
            </a:custGeom>
            <a:noFill/>
            <a:ln w="28575" cap="rnd">
              <a:solidFill>
                <a:srgbClr val="B2B6BF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400" dirty="0">
                <a:latin typeface="TT Positive" panose="020B0604020202020204" charset="0"/>
              </a:endParaRPr>
            </a:p>
          </p:txBody>
        </p:sp>
        <p:sp>
          <p:nvSpPr>
            <p:cNvPr id="18" name="Полилиния 24">
              <a:extLst>
                <a:ext uri="{FF2B5EF4-FFF2-40B4-BE49-F238E27FC236}">
                  <a16:creationId xmlns:a16="http://schemas.microsoft.com/office/drawing/2014/main" id="{AF5154B5-C3FD-1247-8760-428032DD77B8}"/>
                </a:ext>
              </a:extLst>
            </p:cNvPr>
            <p:cNvSpPr/>
            <p:nvPr/>
          </p:nvSpPr>
          <p:spPr>
            <a:xfrm rot="5400000">
              <a:off x="4530982" y="2275369"/>
              <a:ext cx="316973" cy="158486"/>
            </a:xfrm>
            <a:custGeom>
              <a:avLst/>
              <a:gdLst>
                <a:gd name="connsiteX0" fmla="*/ 0 w 95250"/>
                <a:gd name="connsiteY0" fmla="*/ 0 h 47625"/>
                <a:gd name="connsiteX1" fmla="*/ 47625 w 95250"/>
                <a:gd name="connsiteY1" fmla="*/ 47625 h 47625"/>
                <a:gd name="connsiteX2" fmla="*/ 95250 w 9525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0" y="0"/>
                  </a:moveTo>
                  <a:lnTo>
                    <a:pt x="47625" y="47625"/>
                  </a:lnTo>
                  <a:lnTo>
                    <a:pt x="95250" y="0"/>
                  </a:lnTo>
                </a:path>
              </a:pathLst>
            </a:custGeom>
            <a:noFill/>
            <a:ln w="28575" cap="rnd">
              <a:solidFill>
                <a:srgbClr val="B2B6BF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400" dirty="0">
                <a:latin typeface="TT Positive" panose="020B0604020202020204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56EF35F-5E34-324F-AD4C-ECEE3348E4C7}"/>
              </a:ext>
            </a:extLst>
          </p:cNvPr>
          <p:cNvGrpSpPr/>
          <p:nvPr/>
        </p:nvGrpSpPr>
        <p:grpSpPr>
          <a:xfrm>
            <a:off x="5679772" y="2090131"/>
            <a:ext cx="740508" cy="739082"/>
            <a:chOff x="6456363" y="3338513"/>
            <a:chExt cx="823912" cy="822325"/>
          </a:xfrm>
          <a:solidFill>
            <a:srgbClr val="828282"/>
          </a:solidFill>
        </p:grpSpPr>
        <p:sp>
          <p:nvSpPr>
            <p:cNvPr id="20" name="Freeform 334">
              <a:extLst>
                <a:ext uri="{FF2B5EF4-FFF2-40B4-BE49-F238E27FC236}">
                  <a16:creationId xmlns:a16="http://schemas.microsoft.com/office/drawing/2014/main" id="{1EB964C4-DC61-F747-9838-92F8C8A7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313" y="3903663"/>
              <a:ext cx="122237" cy="74613"/>
            </a:xfrm>
            <a:custGeom>
              <a:avLst/>
              <a:gdLst>
                <a:gd name="T0" fmla="*/ 32 w 38"/>
                <a:gd name="T1" fmla="*/ 23 h 23"/>
                <a:gd name="T2" fmla="*/ 19 w 38"/>
                <a:gd name="T3" fmla="*/ 10 h 23"/>
                <a:gd name="T4" fmla="*/ 6 w 38"/>
                <a:gd name="T5" fmla="*/ 23 h 23"/>
                <a:gd name="T6" fmla="*/ 0 w 38"/>
                <a:gd name="T7" fmla="*/ 17 h 23"/>
                <a:gd name="T8" fmla="*/ 16 w 38"/>
                <a:gd name="T9" fmla="*/ 1 h 23"/>
                <a:gd name="T10" fmla="*/ 22 w 38"/>
                <a:gd name="T11" fmla="*/ 1 h 23"/>
                <a:gd name="T12" fmla="*/ 38 w 38"/>
                <a:gd name="T13" fmla="*/ 17 h 23"/>
                <a:gd name="T14" fmla="*/ 32 w 38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3">
                  <a:moveTo>
                    <a:pt x="32" y="23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38" y="17"/>
                    <a:pt x="38" y="17"/>
                    <a:pt x="38" y="17"/>
                  </a:cubicBezTo>
                  <a:lnTo>
                    <a:pt x="3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21" name="Freeform 335">
              <a:extLst>
                <a:ext uri="{FF2B5EF4-FFF2-40B4-BE49-F238E27FC236}">
                  <a16:creationId xmlns:a16="http://schemas.microsoft.com/office/drawing/2014/main" id="{B058AFD6-F858-3945-92A2-4106985E2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088" y="3903663"/>
              <a:ext cx="122237" cy="74613"/>
            </a:xfrm>
            <a:custGeom>
              <a:avLst/>
              <a:gdLst>
                <a:gd name="T0" fmla="*/ 32 w 38"/>
                <a:gd name="T1" fmla="*/ 23 h 23"/>
                <a:gd name="T2" fmla="*/ 19 w 38"/>
                <a:gd name="T3" fmla="*/ 10 h 23"/>
                <a:gd name="T4" fmla="*/ 6 w 38"/>
                <a:gd name="T5" fmla="*/ 23 h 23"/>
                <a:gd name="T6" fmla="*/ 0 w 38"/>
                <a:gd name="T7" fmla="*/ 17 h 23"/>
                <a:gd name="T8" fmla="*/ 16 w 38"/>
                <a:gd name="T9" fmla="*/ 1 h 23"/>
                <a:gd name="T10" fmla="*/ 22 w 38"/>
                <a:gd name="T11" fmla="*/ 1 h 23"/>
                <a:gd name="T12" fmla="*/ 38 w 38"/>
                <a:gd name="T13" fmla="*/ 17 h 23"/>
                <a:gd name="T14" fmla="*/ 32 w 38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3">
                  <a:moveTo>
                    <a:pt x="32" y="23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38" y="17"/>
                    <a:pt x="38" y="17"/>
                    <a:pt x="38" y="17"/>
                  </a:cubicBezTo>
                  <a:lnTo>
                    <a:pt x="3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22" name="Freeform 336">
              <a:extLst>
                <a:ext uri="{FF2B5EF4-FFF2-40B4-BE49-F238E27FC236}">
                  <a16:creationId xmlns:a16="http://schemas.microsoft.com/office/drawing/2014/main" id="{F92CDF42-6723-9544-BC21-E15775C95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200" y="4087813"/>
              <a:ext cx="122237" cy="73025"/>
            </a:xfrm>
            <a:custGeom>
              <a:avLst/>
              <a:gdLst>
                <a:gd name="T0" fmla="*/ 19 w 38"/>
                <a:gd name="T1" fmla="*/ 23 h 23"/>
                <a:gd name="T2" fmla="*/ 16 w 38"/>
                <a:gd name="T3" fmla="*/ 22 h 23"/>
                <a:gd name="T4" fmla="*/ 0 w 38"/>
                <a:gd name="T5" fmla="*/ 6 h 23"/>
                <a:gd name="T6" fmla="*/ 6 w 38"/>
                <a:gd name="T7" fmla="*/ 0 h 23"/>
                <a:gd name="T8" fmla="*/ 19 w 38"/>
                <a:gd name="T9" fmla="*/ 13 h 23"/>
                <a:gd name="T10" fmla="*/ 32 w 38"/>
                <a:gd name="T11" fmla="*/ 0 h 23"/>
                <a:gd name="T12" fmla="*/ 38 w 38"/>
                <a:gd name="T13" fmla="*/ 6 h 23"/>
                <a:gd name="T14" fmla="*/ 22 w 38"/>
                <a:gd name="T15" fmla="*/ 22 h 23"/>
                <a:gd name="T16" fmla="*/ 19 w 38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19" y="23"/>
                  </a:moveTo>
                  <a:cubicBezTo>
                    <a:pt x="18" y="23"/>
                    <a:pt x="17" y="23"/>
                    <a:pt x="16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3"/>
                    <a:pt x="20" y="23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23" name="Freeform 337">
              <a:extLst>
                <a:ext uri="{FF2B5EF4-FFF2-40B4-BE49-F238E27FC236}">
                  <a16:creationId xmlns:a16="http://schemas.microsoft.com/office/drawing/2014/main" id="{DF729EAE-E2A1-DC42-9D4B-E55BC8F3D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363" y="3916363"/>
              <a:ext cx="309562" cy="153988"/>
            </a:xfrm>
            <a:custGeom>
              <a:avLst/>
              <a:gdLst>
                <a:gd name="T0" fmla="*/ 92 w 96"/>
                <a:gd name="T1" fmla="*/ 48 h 48"/>
                <a:gd name="T2" fmla="*/ 0 w 96"/>
                <a:gd name="T3" fmla="*/ 48 h 48"/>
                <a:gd name="T4" fmla="*/ 0 w 96"/>
                <a:gd name="T5" fmla="*/ 40 h 48"/>
                <a:gd name="T6" fmla="*/ 88 w 96"/>
                <a:gd name="T7" fmla="*/ 40 h 48"/>
                <a:gd name="T8" fmla="*/ 88 w 96"/>
                <a:gd name="T9" fmla="*/ 0 h 48"/>
                <a:gd name="T10" fmla="*/ 96 w 96"/>
                <a:gd name="T11" fmla="*/ 0 h 48"/>
                <a:gd name="T12" fmla="*/ 96 w 96"/>
                <a:gd name="T13" fmla="*/ 44 h 48"/>
                <a:gd name="T14" fmla="*/ 92 w 9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8">
                  <a:moveTo>
                    <a:pt x="92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6"/>
                    <a:pt x="94" y="48"/>
                    <a:pt x="9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24" name="Freeform 338">
              <a:extLst>
                <a:ext uri="{FF2B5EF4-FFF2-40B4-BE49-F238E27FC236}">
                  <a16:creationId xmlns:a16="http://schemas.microsoft.com/office/drawing/2014/main" id="{B1DEE79F-B308-3049-9922-4C13B77C3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713" y="3916363"/>
              <a:ext cx="309562" cy="153988"/>
            </a:xfrm>
            <a:custGeom>
              <a:avLst/>
              <a:gdLst>
                <a:gd name="T0" fmla="*/ 96 w 96"/>
                <a:gd name="T1" fmla="*/ 48 h 48"/>
                <a:gd name="T2" fmla="*/ 4 w 96"/>
                <a:gd name="T3" fmla="*/ 48 h 48"/>
                <a:gd name="T4" fmla="*/ 0 w 96"/>
                <a:gd name="T5" fmla="*/ 44 h 48"/>
                <a:gd name="T6" fmla="*/ 0 w 96"/>
                <a:gd name="T7" fmla="*/ 0 h 48"/>
                <a:gd name="T8" fmla="*/ 8 w 96"/>
                <a:gd name="T9" fmla="*/ 0 h 48"/>
                <a:gd name="T10" fmla="*/ 8 w 96"/>
                <a:gd name="T11" fmla="*/ 40 h 48"/>
                <a:gd name="T12" fmla="*/ 96 w 96"/>
                <a:gd name="T13" fmla="*/ 40 h 48"/>
                <a:gd name="T14" fmla="*/ 96 w 9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8">
                  <a:moveTo>
                    <a:pt x="96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6" y="40"/>
                    <a:pt x="96" y="40"/>
                    <a:pt x="96" y="40"/>
                  </a:cubicBezTo>
                  <a:lnTo>
                    <a:pt x="9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25" name="Rectangle 339">
              <a:extLst>
                <a:ext uri="{FF2B5EF4-FFF2-40B4-BE49-F238E27FC236}">
                  <a16:creationId xmlns:a16="http://schemas.microsoft.com/office/drawing/2014/main" id="{A5CC3970-006F-2143-BD9F-59FAB6AFA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3903663"/>
              <a:ext cx="26987" cy="244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26" name="Freeform 340">
              <a:extLst>
                <a:ext uri="{FF2B5EF4-FFF2-40B4-BE49-F238E27FC236}">
                  <a16:creationId xmlns:a16="http://schemas.microsoft.com/office/drawing/2014/main" id="{F7B879B9-813B-E34A-AB8C-982F321E21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8938" y="3429001"/>
              <a:ext cx="206375" cy="204788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8 h 64"/>
                <a:gd name="T12" fmla="*/ 8 w 64"/>
                <a:gd name="T13" fmla="*/ 32 h 64"/>
                <a:gd name="T14" fmla="*/ 32 w 64"/>
                <a:gd name="T15" fmla="*/ 56 h 64"/>
                <a:gd name="T16" fmla="*/ 56 w 64"/>
                <a:gd name="T17" fmla="*/ 32 h 64"/>
                <a:gd name="T18" fmla="*/ 32 w 64"/>
                <a:gd name="T1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8"/>
                  </a:moveTo>
                  <a:cubicBezTo>
                    <a:pt x="19" y="8"/>
                    <a:pt x="8" y="19"/>
                    <a:pt x="8" y="32"/>
                  </a:cubicBezTo>
                  <a:cubicBezTo>
                    <a:pt x="8" y="45"/>
                    <a:pt x="19" y="56"/>
                    <a:pt x="32" y="56"/>
                  </a:cubicBezTo>
                  <a:cubicBezTo>
                    <a:pt x="45" y="56"/>
                    <a:pt x="56" y="45"/>
                    <a:pt x="56" y="32"/>
                  </a:cubicBezTo>
                  <a:cubicBezTo>
                    <a:pt x="56" y="19"/>
                    <a:pt x="45" y="8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27" name="Freeform 341">
              <a:extLst>
                <a:ext uri="{FF2B5EF4-FFF2-40B4-BE49-F238E27FC236}">
                  <a16:creationId xmlns:a16="http://schemas.microsoft.com/office/drawing/2014/main" id="{4DAB0AC6-CAE2-B84A-9B9F-F4947132C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363" y="3402013"/>
              <a:ext cx="823912" cy="476250"/>
            </a:xfrm>
            <a:custGeom>
              <a:avLst/>
              <a:gdLst>
                <a:gd name="T0" fmla="*/ 204 w 256"/>
                <a:gd name="T1" fmla="*/ 148 h 148"/>
                <a:gd name="T2" fmla="*/ 52 w 256"/>
                <a:gd name="T3" fmla="*/ 148 h 148"/>
                <a:gd name="T4" fmla="*/ 0 w 256"/>
                <a:gd name="T5" fmla="*/ 96 h 148"/>
                <a:gd name="T6" fmla="*/ 52 w 256"/>
                <a:gd name="T7" fmla="*/ 44 h 148"/>
                <a:gd name="T8" fmla="*/ 52 w 256"/>
                <a:gd name="T9" fmla="*/ 52 h 148"/>
                <a:gd name="T10" fmla="*/ 8 w 256"/>
                <a:gd name="T11" fmla="*/ 96 h 148"/>
                <a:gd name="T12" fmla="*/ 52 w 256"/>
                <a:gd name="T13" fmla="*/ 140 h 148"/>
                <a:gd name="T14" fmla="*/ 204 w 256"/>
                <a:gd name="T15" fmla="*/ 140 h 148"/>
                <a:gd name="T16" fmla="*/ 248 w 256"/>
                <a:gd name="T17" fmla="*/ 96 h 148"/>
                <a:gd name="T18" fmla="*/ 216 w 256"/>
                <a:gd name="T19" fmla="*/ 56 h 148"/>
                <a:gd name="T20" fmla="*/ 212 w 256"/>
                <a:gd name="T21" fmla="*/ 56 h 148"/>
                <a:gd name="T22" fmla="*/ 212 w 256"/>
                <a:gd name="T23" fmla="*/ 52 h 148"/>
                <a:gd name="T24" fmla="*/ 176 w 256"/>
                <a:gd name="T25" fmla="*/ 8 h 148"/>
                <a:gd name="T26" fmla="*/ 176 w 256"/>
                <a:gd name="T27" fmla="*/ 0 h 148"/>
                <a:gd name="T28" fmla="*/ 220 w 256"/>
                <a:gd name="T29" fmla="*/ 48 h 148"/>
                <a:gd name="T30" fmla="*/ 256 w 256"/>
                <a:gd name="T31" fmla="*/ 96 h 148"/>
                <a:gd name="T32" fmla="*/ 204 w 256"/>
                <a:gd name="T3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6" h="148">
                  <a:moveTo>
                    <a:pt x="204" y="148"/>
                  </a:moveTo>
                  <a:cubicBezTo>
                    <a:pt x="52" y="148"/>
                    <a:pt x="52" y="148"/>
                    <a:pt x="52" y="148"/>
                  </a:cubicBezTo>
                  <a:cubicBezTo>
                    <a:pt x="23" y="148"/>
                    <a:pt x="0" y="125"/>
                    <a:pt x="0" y="96"/>
                  </a:cubicBezTo>
                  <a:cubicBezTo>
                    <a:pt x="0" y="67"/>
                    <a:pt x="23" y="44"/>
                    <a:pt x="52" y="44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28" y="52"/>
                    <a:pt x="8" y="72"/>
                    <a:pt x="8" y="96"/>
                  </a:cubicBezTo>
                  <a:cubicBezTo>
                    <a:pt x="8" y="120"/>
                    <a:pt x="28" y="140"/>
                    <a:pt x="52" y="140"/>
                  </a:cubicBezTo>
                  <a:cubicBezTo>
                    <a:pt x="204" y="140"/>
                    <a:pt x="204" y="140"/>
                    <a:pt x="204" y="140"/>
                  </a:cubicBezTo>
                  <a:cubicBezTo>
                    <a:pt x="228" y="140"/>
                    <a:pt x="248" y="120"/>
                    <a:pt x="248" y="96"/>
                  </a:cubicBezTo>
                  <a:cubicBezTo>
                    <a:pt x="248" y="74"/>
                    <a:pt x="233" y="56"/>
                    <a:pt x="216" y="56"/>
                  </a:cubicBezTo>
                  <a:cubicBezTo>
                    <a:pt x="212" y="56"/>
                    <a:pt x="212" y="56"/>
                    <a:pt x="212" y="56"/>
                  </a:cubicBezTo>
                  <a:cubicBezTo>
                    <a:pt x="212" y="52"/>
                    <a:pt x="212" y="52"/>
                    <a:pt x="212" y="52"/>
                  </a:cubicBezTo>
                  <a:cubicBezTo>
                    <a:pt x="212" y="30"/>
                    <a:pt x="194" y="8"/>
                    <a:pt x="176" y="8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97" y="0"/>
                    <a:pt x="218" y="23"/>
                    <a:pt x="220" y="48"/>
                  </a:cubicBezTo>
                  <a:cubicBezTo>
                    <a:pt x="240" y="50"/>
                    <a:pt x="256" y="71"/>
                    <a:pt x="256" y="96"/>
                  </a:cubicBezTo>
                  <a:cubicBezTo>
                    <a:pt x="256" y="125"/>
                    <a:pt x="233" y="148"/>
                    <a:pt x="204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28" name="Freeform 342">
              <a:extLst>
                <a:ext uri="{FF2B5EF4-FFF2-40B4-BE49-F238E27FC236}">
                  <a16:creationId xmlns:a16="http://schemas.microsoft.com/office/drawing/2014/main" id="{FA3BBE09-9D99-424E-AAE3-A1F9ABB146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1325" y="3479801"/>
              <a:ext cx="103187" cy="103188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1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1"/>
                    <a:pt x="20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29" name="Rectangle 343">
              <a:extLst>
                <a:ext uri="{FF2B5EF4-FFF2-40B4-BE49-F238E27FC236}">
                  <a16:creationId xmlns:a16="http://schemas.microsoft.com/office/drawing/2014/main" id="{4E37D461-B1DB-0F48-83F8-D5F12AE08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38" y="3787776"/>
              <a:ext cx="26987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30" name="Rectangle 344">
              <a:extLst>
                <a:ext uri="{FF2B5EF4-FFF2-40B4-BE49-F238E27FC236}">
                  <a16:creationId xmlns:a16="http://schemas.microsoft.com/office/drawing/2014/main" id="{DBF6E2EB-CA44-E547-B310-E28EE4598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7213" y="3787776"/>
              <a:ext cx="25400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31" name="Rectangle 345">
              <a:extLst>
                <a:ext uri="{FF2B5EF4-FFF2-40B4-BE49-F238E27FC236}">
                  <a16:creationId xmlns:a16="http://schemas.microsoft.com/office/drawing/2014/main" id="{4165E3AF-8B31-D444-A55F-208CFB4DC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3787776"/>
              <a:ext cx="26987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32" name="Rectangle 346">
              <a:extLst>
                <a:ext uri="{FF2B5EF4-FFF2-40B4-BE49-F238E27FC236}">
                  <a16:creationId xmlns:a16="http://schemas.microsoft.com/office/drawing/2014/main" id="{D1C99E17-E4CF-1141-BF03-B14F4AF85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025" y="3787776"/>
              <a:ext cx="25400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33" name="Rectangle 347">
              <a:extLst>
                <a:ext uri="{FF2B5EF4-FFF2-40B4-BE49-F238E27FC236}">
                  <a16:creationId xmlns:a16="http://schemas.microsoft.com/office/drawing/2014/main" id="{FAB473C4-C876-304E-8790-D18149F94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3787776"/>
              <a:ext cx="25400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34" name="Freeform 348">
              <a:extLst>
                <a:ext uri="{FF2B5EF4-FFF2-40B4-BE49-F238E27FC236}">
                  <a16:creationId xmlns:a16="http://schemas.microsoft.com/office/drawing/2014/main" id="{011781DE-A2B5-754F-9145-54ED64B13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0038" y="3338513"/>
              <a:ext cx="382587" cy="385763"/>
            </a:xfrm>
            <a:custGeom>
              <a:avLst/>
              <a:gdLst>
                <a:gd name="T0" fmla="*/ 52 w 119"/>
                <a:gd name="T1" fmla="*/ 119 h 120"/>
                <a:gd name="T2" fmla="*/ 45 w 119"/>
                <a:gd name="T3" fmla="*/ 106 h 120"/>
                <a:gd name="T4" fmla="*/ 32 w 119"/>
                <a:gd name="T5" fmla="*/ 113 h 120"/>
                <a:gd name="T6" fmla="*/ 16 w 119"/>
                <a:gd name="T7" fmla="*/ 101 h 120"/>
                <a:gd name="T8" fmla="*/ 7 w 119"/>
                <a:gd name="T9" fmla="*/ 89 h 120"/>
                <a:gd name="T10" fmla="*/ 1 w 119"/>
                <a:gd name="T11" fmla="*/ 70 h 120"/>
                <a:gd name="T12" fmla="*/ 12 w 119"/>
                <a:gd name="T13" fmla="*/ 60 h 120"/>
                <a:gd name="T14" fmla="*/ 1 w 119"/>
                <a:gd name="T15" fmla="*/ 50 h 120"/>
                <a:gd name="T16" fmla="*/ 7 w 119"/>
                <a:gd name="T17" fmla="*/ 31 h 120"/>
                <a:gd name="T18" fmla="*/ 16 w 119"/>
                <a:gd name="T19" fmla="*/ 19 h 120"/>
                <a:gd name="T20" fmla="*/ 32 w 119"/>
                <a:gd name="T21" fmla="*/ 7 h 120"/>
                <a:gd name="T22" fmla="*/ 45 w 119"/>
                <a:gd name="T23" fmla="*/ 14 h 120"/>
                <a:gd name="T24" fmla="*/ 52 w 119"/>
                <a:gd name="T25" fmla="*/ 1 h 120"/>
                <a:gd name="T26" fmla="*/ 71 w 119"/>
                <a:gd name="T27" fmla="*/ 1 h 120"/>
                <a:gd name="T28" fmla="*/ 86 w 119"/>
                <a:gd name="T29" fmla="*/ 6 h 120"/>
                <a:gd name="T30" fmla="*/ 102 w 119"/>
                <a:gd name="T31" fmla="*/ 17 h 120"/>
                <a:gd name="T32" fmla="*/ 99 w 119"/>
                <a:gd name="T33" fmla="*/ 32 h 120"/>
                <a:gd name="T34" fmla="*/ 114 w 119"/>
                <a:gd name="T35" fmla="*/ 34 h 120"/>
                <a:gd name="T36" fmla="*/ 119 w 119"/>
                <a:gd name="T37" fmla="*/ 52 h 120"/>
                <a:gd name="T38" fmla="*/ 119 w 119"/>
                <a:gd name="T39" fmla="*/ 68 h 120"/>
                <a:gd name="T40" fmla="*/ 114 w 119"/>
                <a:gd name="T41" fmla="*/ 86 h 120"/>
                <a:gd name="T42" fmla="*/ 99 w 119"/>
                <a:gd name="T43" fmla="*/ 88 h 120"/>
                <a:gd name="T44" fmla="*/ 102 w 119"/>
                <a:gd name="T45" fmla="*/ 103 h 120"/>
                <a:gd name="T46" fmla="*/ 86 w 119"/>
                <a:gd name="T47" fmla="*/ 114 h 120"/>
                <a:gd name="T48" fmla="*/ 71 w 119"/>
                <a:gd name="T49" fmla="*/ 119 h 120"/>
                <a:gd name="T50" fmla="*/ 60 w 119"/>
                <a:gd name="T51" fmla="*/ 120 h 120"/>
                <a:gd name="T52" fmla="*/ 65 w 119"/>
                <a:gd name="T53" fmla="*/ 112 h 120"/>
                <a:gd name="T54" fmla="*/ 71 w 119"/>
                <a:gd name="T55" fmla="*/ 98 h 120"/>
                <a:gd name="T56" fmla="*/ 76 w 119"/>
                <a:gd name="T57" fmla="*/ 97 h 120"/>
                <a:gd name="T58" fmla="*/ 94 w 119"/>
                <a:gd name="T59" fmla="*/ 99 h 120"/>
                <a:gd name="T60" fmla="*/ 91 w 119"/>
                <a:gd name="T61" fmla="*/ 85 h 120"/>
                <a:gd name="T62" fmla="*/ 95 w 119"/>
                <a:gd name="T63" fmla="*/ 80 h 120"/>
                <a:gd name="T64" fmla="*/ 111 w 119"/>
                <a:gd name="T65" fmla="*/ 71 h 120"/>
                <a:gd name="T66" fmla="*/ 100 w 119"/>
                <a:gd name="T67" fmla="*/ 61 h 120"/>
                <a:gd name="T68" fmla="*/ 100 w 119"/>
                <a:gd name="T69" fmla="*/ 59 h 120"/>
                <a:gd name="T70" fmla="*/ 111 w 119"/>
                <a:gd name="T71" fmla="*/ 48 h 120"/>
                <a:gd name="T72" fmla="*/ 95 w 119"/>
                <a:gd name="T73" fmla="*/ 40 h 120"/>
                <a:gd name="T74" fmla="*/ 91 w 119"/>
                <a:gd name="T75" fmla="*/ 35 h 120"/>
                <a:gd name="T76" fmla="*/ 94 w 119"/>
                <a:gd name="T77" fmla="*/ 21 h 120"/>
                <a:gd name="T78" fmla="*/ 76 w 119"/>
                <a:gd name="T79" fmla="*/ 23 h 120"/>
                <a:gd name="T80" fmla="*/ 71 w 119"/>
                <a:gd name="T81" fmla="*/ 21 h 120"/>
                <a:gd name="T82" fmla="*/ 65 w 119"/>
                <a:gd name="T83" fmla="*/ 8 h 120"/>
                <a:gd name="T84" fmla="*/ 51 w 119"/>
                <a:gd name="T85" fmla="*/ 21 h 120"/>
                <a:gd name="T86" fmla="*/ 46 w 119"/>
                <a:gd name="T87" fmla="*/ 22 h 120"/>
                <a:gd name="T88" fmla="*/ 33 w 119"/>
                <a:gd name="T89" fmla="*/ 15 h 120"/>
                <a:gd name="T90" fmla="*/ 30 w 119"/>
                <a:gd name="T91" fmla="*/ 33 h 120"/>
                <a:gd name="T92" fmla="*/ 27 w 119"/>
                <a:gd name="T93" fmla="*/ 38 h 120"/>
                <a:gd name="T94" fmla="*/ 12 w 119"/>
                <a:gd name="T95" fmla="*/ 39 h 120"/>
                <a:gd name="T96" fmla="*/ 20 w 119"/>
                <a:gd name="T97" fmla="*/ 56 h 120"/>
                <a:gd name="T98" fmla="*/ 20 w 119"/>
                <a:gd name="T99" fmla="*/ 60 h 120"/>
                <a:gd name="T100" fmla="*/ 20 w 119"/>
                <a:gd name="T101" fmla="*/ 64 h 120"/>
                <a:gd name="T102" fmla="*/ 12 w 119"/>
                <a:gd name="T103" fmla="*/ 80 h 120"/>
                <a:gd name="T104" fmla="*/ 27 w 119"/>
                <a:gd name="T105" fmla="*/ 82 h 120"/>
                <a:gd name="T106" fmla="*/ 30 w 119"/>
                <a:gd name="T107" fmla="*/ 87 h 120"/>
                <a:gd name="T108" fmla="*/ 33 w 119"/>
                <a:gd name="T109" fmla="*/ 105 h 120"/>
                <a:gd name="T110" fmla="*/ 46 w 119"/>
                <a:gd name="T111" fmla="*/ 97 h 120"/>
                <a:gd name="T112" fmla="*/ 51 w 119"/>
                <a:gd name="T113" fmla="*/ 9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" h="120">
                  <a:moveTo>
                    <a:pt x="60" y="120"/>
                  </a:moveTo>
                  <a:cubicBezTo>
                    <a:pt x="57" y="120"/>
                    <a:pt x="55" y="120"/>
                    <a:pt x="52" y="119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7" y="110"/>
                    <a:pt x="22" y="107"/>
                    <a:pt x="18" y="103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1"/>
                    <a:pt x="2" y="76"/>
                    <a:pt x="1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4"/>
                    <a:pt x="4" y="39"/>
                    <a:pt x="6" y="3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2" y="13"/>
                    <a:pt x="27" y="10"/>
                    <a:pt x="32" y="7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8" y="0"/>
                    <a:pt x="62" y="0"/>
                    <a:pt x="68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3" y="10"/>
                    <a:pt x="98" y="13"/>
                    <a:pt x="102" y="17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4"/>
                    <a:pt x="118" y="44"/>
                    <a:pt x="119" y="50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18" y="76"/>
                    <a:pt x="116" y="81"/>
                    <a:pt x="114" y="86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98" y="107"/>
                    <a:pt x="93" y="110"/>
                    <a:pt x="88" y="113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5" y="120"/>
                    <a:pt x="63" y="120"/>
                    <a:pt x="60" y="120"/>
                  </a:cubicBezTo>
                  <a:close/>
                  <a:moveTo>
                    <a:pt x="55" y="112"/>
                  </a:moveTo>
                  <a:cubicBezTo>
                    <a:pt x="59" y="112"/>
                    <a:pt x="61" y="112"/>
                    <a:pt x="65" y="112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2" y="98"/>
                    <a:pt x="73" y="98"/>
                    <a:pt x="74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9" y="103"/>
                    <a:pt x="92" y="101"/>
                    <a:pt x="94" y="99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2" y="84"/>
                    <a:pt x="93" y="83"/>
                    <a:pt x="93" y="82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7"/>
                    <a:pt x="110" y="74"/>
                    <a:pt x="111" y="71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1"/>
                    <a:pt x="100" y="60"/>
                    <a:pt x="100" y="60"/>
                  </a:cubicBezTo>
                  <a:cubicBezTo>
                    <a:pt x="100" y="60"/>
                    <a:pt x="100" y="59"/>
                    <a:pt x="100" y="5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0" y="46"/>
                    <a:pt x="109" y="42"/>
                    <a:pt x="108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7"/>
                    <a:pt x="92" y="36"/>
                    <a:pt x="91" y="35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2" y="19"/>
                    <a:pt x="89" y="17"/>
                    <a:pt x="87" y="15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2"/>
                    <a:pt x="72" y="22"/>
                    <a:pt x="71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1" y="8"/>
                    <a:pt x="59" y="8"/>
                    <a:pt x="55" y="8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22"/>
                    <a:pt x="47" y="22"/>
                    <a:pt x="46" y="22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1" y="17"/>
                    <a:pt x="28" y="19"/>
                    <a:pt x="26" y="2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7"/>
                    <a:pt x="27" y="38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1" y="42"/>
                    <a:pt x="10" y="45"/>
                    <a:pt x="9" y="4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0" y="61"/>
                    <a:pt x="20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4"/>
                    <a:pt x="11" y="77"/>
                    <a:pt x="12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3"/>
                    <a:pt x="28" y="84"/>
                    <a:pt x="29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8" y="101"/>
                    <a:pt x="31" y="103"/>
                    <a:pt x="33" y="105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8"/>
                    <a:pt x="48" y="98"/>
                    <a:pt x="49" y="98"/>
                  </a:cubicBezTo>
                  <a:cubicBezTo>
                    <a:pt x="51" y="99"/>
                    <a:pt x="51" y="99"/>
                    <a:pt x="51" y="99"/>
                  </a:cubicBezTo>
                  <a:lnTo>
                    <a:pt x="55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9599599-AF59-FD43-A37C-213572537AC4}"/>
              </a:ext>
            </a:extLst>
          </p:cNvPr>
          <p:cNvGrpSpPr/>
          <p:nvPr/>
        </p:nvGrpSpPr>
        <p:grpSpPr>
          <a:xfrm>
            <a:off x="5704906" y="3630257"/>
            <a:ext cx="703792" cy="703792"/>
            <a:chOff x="11069638" y="4824413"/>
            <a:chExt cx="823912" cy="823912"/>
          </a:xfrm>
          <a:solidFill>
            <a:srgbClr val="828282"/>
          </a:solidFill>
        </p:grpSpPr>
        <p:sp>
          <p:nvSpPr>
            <p:cNvPr id="36" name="Rectangle 651">
              <a:extLst>
                <a:ext uri="{FF2B5EF4-FFF2-40B4-BE49-F238E27FC236}">
                  <a16:creationId xmlns:a16="http://schemas.microsoft.com/office/drawing/2014/main" id="{2883BF51-89C8-624D-B934-505FDEF81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9200" y="5351463"/>
              <a:ext cx="204787" cy="269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37" name="Freeform 652">
              <a:extLst>
                <a:ext uri="{FF2B5EF4-FFF2-40B4-BE49-F238E27FC236}">
                  <a16:creationId xmlns:a16="http://schemas.microsoft.com/office/drawing/2014/main" id="{DA26AEBC-D6C4-CE47-BC90-6FA291A04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2213" y="4824413"/>
              <a:ext cx="258762" cy="166687"/>
            </a:xfrm>
            <a:custGeom>
              <a:avLst/>
              <a:gdLst>
                <a:gd name="T0" fmla="*/ 44 w 80"/>
                <a:gd name="T1" fmla="*/ 52 h 52"/>
                <a:gd name="T2" fmla="*/ 36 w 80"/>
                <a:gd name="T3" fmla="*/ 52 h 52"/>
                <a:gd name="T4" fmla="*/ 36 w 80"/>
                <a:gd name="T5" fmla="*/ 48 h 52"/>
                <a:gd name="T6" fmla="*/ 52 w 80"/>
                <a:gd name="T7" fmla="*/ 32 h 52"/>
                <a:gd name="T8" fmla="*/ 64 w 80"/>
                <a:gd name="T9" fmla="*/ 32 h 52"/>
                <a:gd name="T10" fmla="*/ 72 w 80"/>
                <a:gd name="T11" fmla="*/ 24 h 52"/>
                <a:gd name="T12" fmla="*/ 64 w 80"/>
                <a:gd name="T13" fmla="*/ 16 h 52"/>
                <a:gd name="T14" fmla="*/ 16 w 80"/>
                <a:gd name="T15" fmla="*/ 16 h 52"/>
                <a:gd name="T16" fmla="*/ 0 w 80"/>
                <a:gd name="T17" fmla="*/ 0 h 52"/>
                <a:gd name="T18" fmla="*/ 8 w 80"/>
                <a:gd name="T19" fmla="*/ 0 h 52"/>
                <a:gd name="T20" fmla="*/ 16 w 80"/>
                <a:gd name="T21" fmla="*/ 8 h 52"/>
                <a:gd name="T22" fmla="*/ 64 w 80"/>
                <a:gd name="T23" fmla="*/ 8 h 52"/>
                <a:gd name="T24" fmla="*/ 80 w 80"/>
                <a:gd name="T25" fmla="*/ 24 h 52"/>
                <a:gd name="T26" fmla="*/ 64 w 80"/>
                <a:gd name="T27" fmla="*/ 40 h 52"/>
                <a:gd name="T28" fmla="*/ 52 w 80"/>
                <a:gd name="T29" fmla="*/ 40 h 52"/>
                <a:gd name="T30" fmla="*/ 44 w 80"/>
                <a:gd name="T31" fmla="*/ 48 h 52"/>
                <a:gd name="T32" fmla="*/ 44 w 80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44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39"/>
                    <a:pt x="43" y="32"/>
                    <a:pt x="52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8" y="32"/>
                    <a:pt x="72" y="29"/>
                    <a:pt x="72" y="24"/>
                  </a:cubicBezTo>
                  <a:cubicBezTo>
                    <a:pt x="72" y="20"/>
                    <a:pt x="68" y="16"/>
                    <a:pt x="6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7" y="16"/>
                    <a:pt x="0" y="9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12" y="8"/>
                    <a:pt x="16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73" y="8"/>
                    <a:pt x="80" y="15"/>
                    <a:pt x="80" y="24"/>
                  </a:cubicBezTo>
                  <a:cubicBezTo>
                    <a:pt x="80" y="33"/>
                    <a:pt x="73" y="40"/>
                    <a:pt x="64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48" y="40"/>
                    <a:pt x="44" y="44"/>
                    <a:pt x="44" y="48"/>
                  </a:cubicBezTo>
                  <a:lnTo>
                    <a:pt x="44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38" name="Freeform 653">
              <a:extLst>
                <a:ext uri="{FF2B5EF4-FFF2-40B4-BE49-F238E27FC236}">
                  <a16:creationId xmlns:a16="http://schemas.microsoft.com/office/drawing/2014/main" id="{BD254F1F-94D0-534C-A5D6-8329882FDF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3138" y="5043488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7 w 49"/>
                <a:gd name="T11" fmla="*/ 32 h 48"/>
                <a:gd name="T12" fmla="*/ 33 w 49"/>
                <a:gd name="T13" fmla="*/ 32 h 48"/>
                <a:gd name="T14" fmla="*/ 33 w 49"/>
                <a:gd name="T15" fmla="*/ 16 h 48"/>
                <a:gd name="T16" fmla="*/ 17 w 49"/>
                <a:gd name="T17" fmla="*/ 16 h 48"/>
                <a:gd name="T18" fmla="*/ 17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7" y="32"/>
                  </a:moveTo>
                  <a:lnTo>
                    <a:pt x="33" y="32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39" name="Freeform 654">
              <a:extLst>
                <a:ext uri="{FF2B5EF4-FFF2-40B4-BE49-F238E27FC236}">
                  <a16:creationId xmlns:a16="http://schemas.microsoft.com/office/drawing/2014/main" id="{98BB185E-9A7E-CB41-B642-4B7F31286A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6325" y="5043488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7 w 49"/>
                <a:gd name="T11" fmla="*/ 32 h 48"/>
                <a:gd name="T12" fmla="*/ 33 w 49"/>
                <a:gd name="T13" fmla="*/ 32 h 48"/>
                <a:gd name="T14" fmla="*/ 33 w 49"/>
                <a:gd name="T15" fmla="*/ 16 h 48"/>
                <a:gd name="T16" fmla="*/ 17 w 49"/>
                <a:gd name="T17" fmla="*/ 16 h 48"/>
                <a:gd name="T18" fmla="*/ 17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7" y="32"/>
                  </a:moveTo>
                  <a:lnTo>
                    <a:pt x="33" y="32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40" name="Freeform 655">
              <a:extLst>
                <a:ext uri="{FF2B5EF4-FFF2-40B4-BE49-F238E27FC236}">
                  <a16:creationId xmlns:a16="http://schemas.microsoft.com/office/drawing/2014/main" id="{D2F45B11-FFA2-9643-892C-826AE80D47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6325" y="5146675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7 w 49"/>
                <a:gd name="T11" fmla="*/ 32 h 48"/>
                <a:gd name="T12" fmla="*/ 33 w 49"/>
                <a:gd name="T13" fmla="*/ 32 h 48"/>
                <a:gd name="T14" fmla="*/ 33 w 49"/>
                <a:gd name="T15" fmla="*/ 16 h 48"/>
                <a:gd name="T16" fmla="*/ 17 w 49"/>
                <a:gd name="T17" fmla="*/ 16 h 48"/>
                <a:gd name="T18" fmla="*/ 17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7" y="32"/>
                  </a:moveTo>
                  <a:lnTo>
                    <a:pt x="33" y="32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41" name="Freeform 656">
              <a:extLst>
                <a:ext uri="{FF2B5EF4-FFF2-40B4-BE49-F238E27FC236}">
                  <a16:creationId xmlns:a16="http://schemas.microsoft.com/office/drawing/2014/main" id="{457FFB2E-BED8-8444-9604-80419E558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9513" y="5043488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6 w 49"/>
                <a:gd name="T11" fmla="*/ 32 h 48"/>
                <a:gd name="T12" fmla="*/ 33 w 49"/>
                <a:gd name="T13" fmla="*/ 32 h 48"/>
                <a:gd name="T14" fmla="*/ 33 w 49"/>
                <a:gd name="T15" fmla="*/ 16 h 48"/>
                <a:gd name="T16" fmla="*/ 16 w 49"/>
                <a:gd name="T17" fmla="*/ 16 h 48"/>
                <a:gd name="T18" fmla="*/ 16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6" y="32"/>
                  </a:moveTo>
                  <a:lnTo>
                    <a:pt x="33" y="32"/>
                  </a:lnTo>
                  <a:lnTo>
                    <a:pt x="33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42" name="Freeform 657">
              <a:extLst>
                <a:ext uri="{FF2B5EF4-FFF2-40B4-BE49-F238E27FC236}">
                  <a16:creationId xmlns:a16="http://schemas.microsoft.com/office/drawing/2014/main" id="{DA3F9CB0-C5F6-ED4A-9C0C-4FEAD08CB7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42700" y="5043488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6 w 49"/>
                <a:gd name="T11" fmla="*/ 32 h 48"/>
                <a:gd name="T12" fmla="*/ 33 w 49"/>
                <a:gd name="T13" fmla="*/ 32 h 48"/>
                <a:gd name="T14" fmla="*/ 33 w 49"/>
                <a:gd name="T15" fmla="*/ 16 h 48"/>
                <a:gd name="T16" fmla="*/ 16 w 49"/>
                <a:gd name="T17" fmla="*/ 16 h 48"/>
                <a:gd name="T18" fmla="*/ 16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6" y="32"/>
                  </a:moveTo>
                  <a:lnTo>
                    <a:pt x="33" y="32"/>
                  </a:lnTo>
                  <a:lnTo>
                    <a:pt x="33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43" name="Freeform 658">
              <a:extLst>
                <a:ext uri="{FF2B5EF4-FFF2-40B4-BE49-F238E27FC236}">
                  <a16:creationId xmlns:a16="http://schemas.microsoft.com/office/drawing/2014/main" id="{70A9FFC9-9BB9-594C-9FA7-41A8266763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45888" y="5043488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6 w 49"/>
                <a:gd name="T11" fmla="*/ 32 h 48"/>
                <a:gd name="T12" fmla="*/ 32 w 49"/>
                <a:gd name="T13" fmla="*/ 32 h 48"/>
                <a:gd name="T14" fmla="*/ 32 w 49"/>
                <a:gd name="T15" fmla="*/ 16 h 48"/>
                <a:gd name="T16" fmla="*/ 16 w 49"/>
                <a:gd name="T17" fmla="*/ 16 h 48"/>
                <a:gd name="T18" fmla="*/ 16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6" y="32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44" name="Freeform 659">
              <a:extLst>
                <a:ext uri="{FF2B5EF4-FFF2-40B4-BE49-F238E27FC236}">
                  <a16:creationId xmlns:a16="http://schemas.microsoft.com/office/drawing/2014/main" id="{925E872E-105A-9644-AF93-B9182DC7F2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49075" y="5043488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6 w 49"/>
                <a:gd name="T11" fmla="*/ 32 h 48"/>
                <a:gd name="T12" fmla="*/ 32 w 49"/>
                <a:gd name="T13" fmla="*/ 32 h 48"/>
                <a:gd name="T14" fmla="*/ 32 w 49"/>
                <a:gd name="T15" fmla="*/ 16 h 48"/>
                <a:gd name="T16" fmla="*/ 16 w 49"/>
                <a:gd name="T17" fmla="*/ 16 h 48"/>
                <a:gd name="T18" fmla="*/ 16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6" y="32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45" name="Freeform 660">
              <a:extLst>
                <a:ext uri="{FF2B5EF4-FFF2-40B4-BE49-F238E27FC236}">
                  <a16:creationId xmlns:a16="http://schemas.microsoft.com/office/drawing/2014/main" id="{0BDB055F-B268-AB41-A197-C65A739B55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52263" y="5043488"/>
              <a:ext cx="76200" cy="76200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16 w 48"/>
                <a:gd name="T11" fmla="*/ 32 h 48"/>
                <a:gd name="T12" fmla="*/ 32 w 48"/>
                <a:gd name="T13" fmla="*/ 32 h 48"/>
                <a:gd name="T14" fmla="*/ 32 w 48"/>
                <a:gd name="T15" fmla="*/ 16 h 48"/>
                <a:gd name="T16" fmla="*/ 16 w 48"/>
                <a:gd name="T17" fmla="*/ 16 h 48"/>
                <a:gd name="T18" fmla="*/ 16 w 48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  <a:moveTo>
                    <a:pt x="16" y="32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46" name="Freeform 661">
              <a:extLst>
                <a:ext uri="{FF2B5EF4-FFF2-40B4-BE49-F238E27FC236}">
                  <a16:creationId xmlns:a16="http://schemas.microsoft.com/office/drawing/2014/main" id="{F36CEEAD-3EC4-E043-91C6-D9574DF1B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9513" y="5146675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6 w 49"/>
                <a:gd name="T11" fmla="*/ 32 h 48"/>
                <a:gd name="T12" fmla="*/ 33 w 49"/>
                <a:gd name="T13" fmla="*/ 32 h 48"/>
                <a:gd name="T14" fmla="*/ 33 w 49"/>
                <a:gd name="T15" fmla="*/ 16 h 48"/>
                <a:gd name="T16" fmla="*/ 16 w 49"/>
                <a:gd name="T17" fmla="*/ 16 h 48"/>
                <a:gd name="T18" fmla="*/ 16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6" y="32"/>
                  </a:moveTo>
                  <a:lnTo>
                    <a:pt x="33" y="32"/>
                  </a:lnTo>
                  <a:lnTo>
                    <a:pt x="33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47" name="Freeform 662">
              <a:extLst>
                <a:ext uri="{FF2B5EF4-FFF2-40B4-BE49-F238E27FC236}">
                  <a16:creationId xmlns:a16="http://schemas.microsoft.com/office/drawing/2014/main" id="{A1AFCC0B-2E4A-B741-BA49-E152B6ADA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42700" y="5146675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6 w 49"/>
                <a:gd name="T11" fmla="*/ 32 h 48"/>
                <a:gd name="T12" fmla="*/ 33 w 49"/>
                <a:gd name="T13" fmla="*/ 32 h 48"/>
                <a:gd name="T14" fmla="*/ 33 w 49"/>
                <a:gd name="T15" fmla="*/ 16 h 48"/>
                <a:gd name="T16" fmla="*/ 16 w 49"/>
                <a:gd name="T17" fmla="*/ 16 h 48"/>
                <a:gd name="T18" fmla="*/ 16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6" y="32"/>
                  </a:moveTo>
                  <a:lnTo>
                    <a:pt x="33" y="32"/>
                  </a:lnTo>
                  <a:lnTo>
                    <a:pt x="33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48" name="Freeform 663">
              <a:extLst>
                <a:ext uri="{FF2B5EF4-FFF2-40B4-BE49-F238E27FC236}">
                  <a16:creationId xmlns:a16="http://schemas.microsoft.com/office/drawing/2014/main" id="{9A1743B7-54FF-D14C-8FD6-F71EEA57A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45888" y="5146675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6 w 49"/>
                <a:gd name="T11" fmla="*/ 32 h 48"/>
                <a:gd name="T12" fmla="*/ 32 w 49"/>
                <a:gd name="T13" fmla="*/ 32 h 48"/>
                <a:gd name="T14" fmla="*/ 32 w 49"/>
                <a:gd name="T15" fmla="*/ 16 h 48"/>
                <a:gd name="T16" fmla="*/ 16 w 49"/>
                <a:gd name="T17" fmla="*/ 16 h 48"/>
                <a:gd name="T18" fmla="*/ 16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6" y="32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49" name="Freeform 664">
              <a:extLst>
                <a:ext uri="{FF2B5EF4-FFF2-40B4-BE49-F238E27FC236}">
                  <a16:creationId xmlns:a16="http://schemas.microsoft.com/office/drawing/2014/main" id="{D0529631-2A35-8F4A-B6E1-6DA062EE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49075" y="5146675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6 w 49"/>
                <a:gd name="T11" fmla="*/ 32 h 48"/>
                <a:gd name="T12" fmla="*/ 32 w 49"/>
                <a:gd name="T13" fmla="*/ 32 h 48"/>
                <a:gd name="T14" fmla="*/ 32 w 49"/>
                <a:gd name="T15" fmla="*/ 16 h 48"/>
                <a:gd name="T16" fmla="*/ 16 w 49"/>
                <a:gd name="T17" fmla="*/ 16 h 48"/>
                <a:gd name="T18" fmla="*/ 16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6" y="32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0" name="Freeform 665">
              <a:extLst>
                <a:ext uri="{FF2B5EF4-FFF2-40B4-BE49-F238E27FC236}">
                  <a16:creationId xmlns:a16="http://schemas.microsoft.com/office/drawing/2014/main" id="{DA0E9942-EAD3-C342-8B96-BD17D19856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52263" y="5146675"/>
              <a:ext cx="76200" cy="76200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16 w 48"/>
                <a:gd name="T11" fmla="*/ 32 h 48"/>
                <a:gd name="T12" fmla="*/ 32 w 48"/>
                <a:gd name="T13" fmla="*/ 32 h 48"/>
                <a:gd name="T14" fmla="*/ 32 w 48"/>
                <a:gd name="T15" fmla="*/ 16 h 48"/>
                <a:gd name="T16" fmla="*/ 16 w 48"/>
                <a:gd name="T17" fmla="*/ 16 h 48"/>
                <a:gd name="T18" fmla="*/ 16 w 48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  <a:moveTo>
                    <a:pt x="16" y="32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1" name="Freeform 666">
              <a:extLst>
                <a:ext uri="{FF2B5EF4-FFF2-40B4-BE49-F238E27FC236}">
                  <a16:creationId xmlns:a16="http://schemas.microsoft.com/office/drawing/2014/main" id="{8E976081-F0A7-E64E-A0DA-017CB00F0C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3138" y="5146675"/>
              <a:ext cx="77787" cy="76200"/>
            </a:xfrm>
            <a:custGeom>
              <a:avLst/>
              <a:gdLst>
                <a:gd name="T0" fmla="*/ 49 w 49"/>
                <a:gd name="T1" fmla="*/ 48 h 48"/>
                <a:gd name="T2" fmla="*/ 0 w 49"/>
                <a:gd name="T3" fmla="*/ 48 h 48"/>
                <a:gd name="T4" fmla="*/ 0 w 49"/>
                <a:gd name="T5" fmla="*/ 0 h 48"/>
                <a:gd name="T6" fmla="*/ 49 w 49"/>
                <a:gd name="T7" fmla="*/ 0 h 48"/>
                <a:gd name="T8" fmla="*/ 49 w 49"/>
                <a:gd name="T9" fmla="*/ 48 h 48"/>
                <a:gd name="T10" fmla="*/ 17 w 49"/>
                <a:gd name="T11" fmla="*/ 32 h 48"/>
                <a:gd name="T12" fmla="*/ 33 w 49"/>
                <a:gd name="T13" fmla="*/ 32 h 48"/>
                <a:gd name="T14" fmla="*/ 33 w 49"/>
                <a:gd name="T15" fmla="*/ 16 h 48"/>
                <a:gd name="T16" fmla="*/ 17 w 49"/>
                <a:gd name="T17" fmla="*/ 16 h 48"/>
                <a:gd name="T18" fmla="*/ 17 w 4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8"/>
                  </a:lnTo>
                  <a:close/>
                  <a:moveTo>
                    <a:pt x="17" y="32"/>
                  </a:moveTo>
                  <a:lnTo>
                    <a:pt x="33" y="32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2" name="Freeform 667">
              <a:extLst>
                <a:ext uri="{FF2B5EF4-FFF2-40B4-BE49-F238E27FC236}">
                  <a16:creationId xmlns:a16="http://schemas.microsoft.com/office/drawing/2014/main" id="{DFAAD3AD-6692-F74B-837A-4C079C4E36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9513" y="5249863"/>
              <a:ext cx="284162" cy="76200"/>
            </a:xfrm>
            <a:custGeom>
              <a:avLst/>
              <a:gdLst>
                <a:gd name="T0" fmla="*/ 179 w 179"/>
                <a:gd name="T1" fmla="*/ 48 h 48"/>
                <a:gd name="T2" fmla="*/ 0 w 179"/>
                <a:gd name="T3" fmla="*/ 48 h 48"/>
                <a:gd name="T4" fmla="*/ 0 w 179"/>
                <a:gd name="T5" fmla="*/ 0 h 48"/>
                <a:gd name="T6" fmla="*/ 179 w 179"/>
                <a:gd name="T7" fmla="*/ 0 h 48"/>
                <a:gd name="T8" fmla="*/ 179 w 179"/>
                <a:gd name="T9" fmla="*/ 48 h 48"/>
                <a:gd name="T10" fmla="*/ 16 w 179"/>
                <a:gd name="T11" fmla="*/ 32 h 48"/>
                <a:gd name="T12" fmla="*/ 162 w 179"/>
                <a:gd name="T13" fmla="*/ 32 h 48"/>
                <a:gd name="T14" fmla="*/ 162 w 179"/>
                <a:gd name="T15" fmla="*/ 16 h 48"/>
                <a:gd name="T16" fmla="*/ 16 w 179"/>
                <a:gd name="T17" fmla="*/ 16 h 48"/>
                <a:gd name="T18" fmla="*/ 16 w 179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48">
                  <a:moveTo>
                    <a:pt x="17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79" y="0"/>
                  </a:lnTo>
                  <a:lnTo>
                    <a:pt x="179" y="48"/>
                  </a:lnTo>
                  <a:close/>
                  <a:moveTo>
                    <a:pt x="16" y="32"/>
                  </a:moveTo>
                  <a:lnTo>
                    <a:pt x="162" y="32"/>
                  </a:lnTo>
                  <a:lnTo>
                    <a:pt x="162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3" name="Freeform 668">
              <a:extLst>
                <a:ext uri="{FF2B5EF4-FFF2-40B4-BE49-F238E27FC236}">
                  <a16:creationId xmlns:a16="http://schemas.microsoft.com/office/drawing/2014/main" id="{698C5766-620B-A346-8A97-A7EBDE9EF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9638" y="4978400"/>
              <a:ext cx="823912" cy="309562"/>
            </a:xfrm>
            <a:custGeom>
              <a:avLst/>
              <a:gdLst>
                <a:gd name="T0" fmla="*/ 256 w 256"/>
                <a:gd name="T1" fmla="*/ 96 h 96"/>
                <a:gd name="T2" fmla="*/ 248 w 256"/>
                <a:gd name="T3" fmla="*/ 96 h 96"/>
                <a:gd name="T4" fmla="*/ 248 w 256"/>
                <a:gd name="T5" fmla="*/ 12 h 96"/>
                <a:gd name="T6" fmla="*/ 244 w 256"/>
                <a:gd name="T7" fmla="*/ 8 h 96"/>
                <a:gd name="T8" fmla="*/ 12 w 256"/>
                <a:gd name="T9" fmla="*/ 8 h 96"/>
                <a:gd name="T10" fmla="*/ 8 w 256"/>
                <a:gd name="T11" fmla="*/ 12 h 96"/>
                <a:gd name="T12" fmla="*/ 8 w 256"/>
                <a:gd name="T13" fmla="*/ 96 h 96"/>
                <a:gd name="T14" fmla="*/ 0 w 256"/>
                <a:gd name="T15" fmla="*/ 96 h 96"/>
                <a:gd name="T16" fmla="*/ 0 w 256"/>
                <a:gd name="T17" fmla="*/ 12 h 96"/>
                <a:gd name="T18" fmla="*/ 12 w 256"/>
                <a:gd name="T19" fmla="*/ 0 h 96"/>
                <a:gd name="T20" fmla="*/ 244 w 256"/>
                <a:gd name="T21" fmla="*/ 0 h 96"/>
                <a:gd name="T22" fmla="*/ 256 w 256"/>
                <a:gd name="T23" fmla="*/ 12 h 96"/>
                <a:gd name="T24" fmla="*/ 256 w 256"/>
                <a:gd name="T2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96">
                  <a:moveTo>
                    <a:pt x="256" y="96"/>
                  </a:moveTo>
                  <a:cubicBezTo>
                    <a:pt x="248" y="96"/>
                    <a:pt x="248" y="96"/>
                    <a:pt x="248" y="96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8" y="10"/>
                    <a:pt x="246" y="8"/>
                    <a:pt x="24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6"/>
                    <a:pt x="256" y="12"/>
                  </a:cubicBezTo>
                  <a:lnTo>
                    <a:pt x="25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4" name="Freeform 669">
              <a:extLst>
                <a:ext uri="{FF2B5EF4-FFF2-40B4-BE49-F238E27FC236}">
                  <a16:creationId xmlns:a16="http://schemas.microsoft.com/office/drawing/2014/main" id="{4A2C5D4C-4A91-F445-8945-A54F5492E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1775" y="5249863"/>
              <a:ext cx="231775" cy="398462"/>
            </a:xfrm>
            <a:custGeom>
              <a:avLst/>
              <a:gdLst>
                <a:gd name="T0" fmla="*/ 60 w 72"/>
                <a:gd name="T1" fmla="*/ 124 h 124"/>
                <a:gd name="T2" fmla="*/ 52 w 72"/>
                <a:gd name="T3" fmla="*/ 124 h 124"/>
                <a:gd name="T4" fmla="*/ 52 w 72"/>
                <a:gd name="T5" fmla="*/ 111 h 124"/>
                <a:gd name="T6" fmla="*/ 64 w 72"/>
                <a:gd name="T7" fmla="*/ 72 h 124"/>
                <a:gd name="T8" fmla="*/ 64 w 72"/>
                <a:gd name="T9" fmla="*/ 32 h 124"/>
                <a:gd name="T10" fmla="*/ 60 w 72"/>
                <a:gd name="T11" fmla="*/ 28 h 124"/>
                <a:gd name="T12" fmla="*/ 56 w 72"/>
                <a:gd name="T13" fmla="*/ 32 h 124"/>
                <a:gd name="T14" fmla="*/ 48 w 72"/>
                <a:gd name="T15" fmla="*/ 32 h 124"/>
                <a:gd name="T16" fmla="*/ 48 w 72"/>
                <a:gd name="T17" fmla="*/ 20 h 124"/>
                <a:gd name="T18" fmla="*/ 44 w 72"/>
                <a:gd name="T19" fmla="*/ 16 h 124"/>
                <a:gd name="T20" fmla="*/ 40 w 72"/>
                <a:gd name="T21" fmla="*/ 20 h 124"/>
                <a:gd name="T22" fmla="*/ 32 w 72"/>
                <a:gd name="T23" fmla="*/ 20 h 124"/>
                <a:gd name="T24" fmla="*/ 32 w 72"/>
                <a:gd name="T25" fmla="*/ 12 h 124"/>
                <a:gd name="T26" fmla="*/ 28 w 72"/>
                <a:gd name="T27" fmla="*/ 8 h 124"/>
                <a:gd name="T28" fmla="*/ 24 w 72"/>
                <a:gd name="T29" fmla="*/ 12 h 124"/>
                <a:gd name="T30" fmla="*/ 24 w 72"/>
                <a:gd name="T31" fmla="*/ 20 h 124"/>
                <a:gd name="T32" fmla="*/ 16 w 72"/>
                <a:gd name="T33" fmla="*/ 20 h 124"/>
                <a:gd name="T34" fmla="*/ 12 w 72"/>
                <a:gd name="T35" fmla="*/ 16 h 124"/>
                <a:gd name="T36" fmla="*/ 8 w 72"/>
                <a:gd name="T37" fmla="*/ 20 h 124"/>
                <a:gd name="T38" fmla="*/ 8 w 72"/>
                <a:gd name="T39" fmla="*/ 64 h 124"/>
                <a:gd name="T40" fmla="*/ 0 w 72"/>
                <a:gd name="T41" fmla="*/ 64 h 124"/>
                <a:gd name="T42" fmla="*/ 0 w 72"/>
                <a:gd name="T43" fmla="*/ 20 h 124"/>
                <a:gd name="T44" fmla="*/ 12 w 72"/>
                <a:gd name="T45" fmla="*/ 8 h 124"/>
                <a:gd name="T46" fmla="*/ 16 w 72"/>
                <a:gd name="T47" fmla="*/ 9 h 124"/>
                <a:gd name="T48" fmla="*/ 28 w 72"/>
                <a:gd name="T49" fmla="*/ 0 h 124"/>
                <a:gd name="T50" fmla="*/ 40 w 72"/>
                <a:gd name="T51" fmla="*/ 9 h 124"/>
                <a:gd name="T52" fmla="*/ 44 w 72"/>
                <a:gd name="T53" fmla="*/ 8 h 124"/>
                <a:gd name="T54" fmla="*/ 56 w 72"/>
                <a:gd name="T55" fmla="*/ 20 h 124"/>
                <a:gd name="T56" fmla="*/ 56 w 72"/>
                <a:gd name="T57" fmla="*/ 21 h 124"/>
                <a:gd name="T58" fmla="*/ 60 w 72"/>
                <a:gd name="T59" fmla="*/ 20 h 124"/>
                <a:gd name="T60" fmla="*/ 72 w 72"/>
                <a:gd name="T61" fmla="*/ 32 h 124"/>
                <a:gd name="T62" fmla="*/ 72 w 72"/>
                <a:gd name="T63" fmla="*/ 73 h 124"/>
                <a:gd name="T64" fmla="*/ 60 w 72"/>
                <a:gd name="T65" fmla="*/ 113 h 124"/>
                <a:gd name="T66" fmla="*/ 60 w 72"/>
                <a:gd name="T6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124">
                  <a:moveTo>
                    <a:pt x="60" y="124"/>
                  </a:moveTo>
                  <a:cubicBezTo>
                    <a:pt x="52" y="124"/>
                    <a:pt x="52" y="124"/>
                    <a:pt x="52" y="124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2" y="28"/>
                    <a:pt x="60" y="28"/>
                  </a:cubicBezTo>
                  <a:cubicBezTo>
                    <a:pt x="58" y="28"/>
                    <a:pt x="56" y="30"/>
                    <a:pt x="56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18"/>
                    <a:pt x="46" y="16"/>
                    <a:pt x="44" y="16"/>
                  </a:cubicBezTo>
                  <a:cubicBezTo>
                    <a:pt x="42" y="16"/>
                    <a:pt x="40" y="18"/>
                    <a:pt x="40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0"/>
                    <a:pt x="30" y="8"/>
                    <a:pt x="28" y="8"/>
                  </a:cubicBezTo>
                  <a:cubicBezTo>
                    <a:pt x="26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4" y="16"/>
                    <a:pt x="12" y="16"/>
                  </a:cubicBezTo>
                  <a:cubicBezTo>
                    <a:pt x="10" y="16"/>
                    <a:pt x="8" y="18"/>
                    <a:pt x="8" y="2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4"/>
                    <a:pt x="5" y="8"/>
                    <a:pt x="12" y="8"/>
                  </a:cubicBezTo>
                  <a:cubicBezTo>
                    <a:pt x="13" y="8"/>
                    <a:pt x="15" y="8"/>
                    <a:pt x="16" y="9"/>
                  </a:cubicBezTo>
                  <a:cubicBezTo>
                    <a:pt x="18" y="4"/>
                    <a:pt x="22" y="0"/>
                    <a:pt x="28" y="0"/>
                  </a:cubicBezTo>
                  <a:cubicBezTo>
                    <a:pt x="33" y="0"/>
                    <a:pt x="38" y="4"/>
                    <a:pt x="40" y="9"/>
                  </a:cubicBezTo>
                  <a:cubicBezTo>
                    <a:pt x="41" y="8"/>
                    <a:pt x="42" y="8"/>
                    <a:pt x="44" y="8"/>
                  </a:cubicBezTo>
                  <a:cubicBezTo>
                    <a:pt x="51" y="8"/>
                    <a:pt x="56" y="14"/>
                    <a:pt x="56" y="20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7" y="20"/>
                    <a:pt x="59" y="20"/>
                    <a:pt x="60" y="20"/>
                  </a:cubicBezTo>
                  <a:cubicBezTo>
                    <a:pt x="67" y="20"/>
                    <a:pt x="72" y="26"/>
                    <a:pt x="72" y="32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113"/>
                    <a:pt x="60" y="113"/>
                    <a:pt x="60" y="113"/>
                  </a:cubicBezTo>
                  <a:lnTo>
                    <a:pt x="60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5" name="Rectangle 670">
              <a:extLst>
                <a:ext uri="{FF2B5EF4-FFF2-40B4-BE49-F238E27FC236}">
                  <a16:creationId xmlns:a16="http://schemas.microsoft.com/office/drawing/2014/main" id="{EA1B4466-813B-8444-A26F-C413E39D9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2575" y="5313363"/>
              <a:ext cx="26987" cy="103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6" name="Rectangle 671">
              <a:extLst>
                <a:ext uri="{FF2B5EF4-FFF2-40B4-BE49-F238E27FC236}">
                  <a16:creationId xmlns:a16="http://schemas.microsoft.com/office/drawing/2014/main" id="{D02BCEE3-84DE-1945-8081-49DC34DC4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4963" y="5313363"/>
              <a:ext cx="25400" cy="103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7" name="Rectangle 672">
              <a:extLst>
                <a:ext uri="{FF2B5EF4-FFF2-40B4-BE49-F238E27FC236}">
                  <a16:creationId xmlns:a16="http://schemas.microsoft.com/office/drawing/2014/main" id="{C3A3901A-A04D-984D-80EF-DC085343D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5763" y="5351463"/>
              <a:ext cx="26987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8" name="Freeform 673">
              <a:extLst>
                <a:ext uri="{FF2B5EF4-FFF2-40B4-BE49-F238E27FC236}">
                  <a16:creationId xmlns:a16="http://schemas.microsoft.com/office/drawing/2014/main" id="{DB712232-15CA-6F43-9CC0-70DBBEEF0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0975" y="5351463"/>
              <a:ext cx="88900" cy="296862"/>
            </a:xfrm>
            <a:custGeom>
              <a:avLst/>
              <a:gdLst>
                <a:gd name="T0" fmla="*/ 28 w 28"/>
                <a:gd name="T1" fmla="*/ 92 h 92"/>
                <a:gd name="T2" fmla="*/ 20 w 28"/>
                <a:gd name="T3" fmla="*/ 92 h 92"/>
                <a:gd name="T4" fmla="*/ 20 w 28"/>
                <a:gd name="T5" fmla="*/ 73 h 92"/>
                <a:gd name="T6" fmla="*/ 8 w 28"/>
                <a:gd name="T7" fmla="*/ 58 h 92"/>
                <a:gd name="T8" fmla="*/ 0 w 28"/>
                <a:gd name="T9" fmla="*/ 41 h 92"/>
                <a:gd name="T10" fmla="*/ 0 w 28"/>
                <a:gd name="T11" fmla="*/ 12 h 92"/>
                <a:gd name="T12" fmla="*/ 12 w 28"/>
                <a:gd name="T13" fmla="*/ 0 h 92"/>
                <a:gd name="T14" fmla="*/ 20 w 28"/>
                <a:gd name="T15" fmla="*/ 0 h 92"/>
                <a:gd name="T16" fmla="*/ 20 w 28"/>
                <a:gd name="T17" fmla="*/ 8 h 92"/>
                <a:gd name="T18" fmla="*/ 12 w 28"/>
                <a:gd name="T19" fmla="*/ 8 h 92"/>
                <a:gd name="T20" fmla="*/ 8 w 28"/>
                <a:gd name="T21" fmla="*/ 12 h 92"/>
                <a:gd name="T22" fmla="*/ 8 w 28"/>
                <a:gd name="T23" fmla="*/ 39 h 92"/>
                <a:gd name="T24" fmla="*/ 15 w 28"/>
                <a:gd name="T25" fmla="*/ 54 h 92"/>
                <a:gd name="T26" fmla="*/ 28 w 28"/>
                <a:gd name="T27" fmla="*/ 71 h 92"/>
                <a:gd name="T28" fmla="*/ 28 w 28"/>
                <a:gd name="T2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92">
                  <a:moveTo>
                    <a:pt x="28" y="92"/>
                  </a:moveTo>
                  <a:cubicBezTo>
                    <a:pt x="20" y="92"/>
                    <a:pt x="20" y="92"/>
                    <a:pt x="20" y="9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28" y="71"/>
                    <a:pt x="28" y="71"/>
                    <a:pt x="28" y="71"/>
                  </a:cubicBezTo>
                  <a:lnTo>
                    <a:pt x="28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59" name="Freeform 674">
              <a:extLst>
                <a:ext uri="{FF2B5EF4-FFF2-40B4-BE49-F238E27FC236}">
                  <a16:creationId xmlns:a16="http://schemas.microsoft.com/office/drawing/2014/main" id="{CCFEDC2A-8CAB-7344-BA09-C75A44B00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9638" y="5249863"/>
              <a:ext cx="231775" cy="398462"/>
            </a:xfrm>
            <a:custGeom>
              <a:avLst/>
              <a:gdLst>
                <a:gd name="T0" fmla="*/ 20 w 72"/>
                <a:gd name="T1" fmla="*/ 124 h 124"/>
                <a:gd name="T2" fmla="*/ 12 w 72"/>
                <a:gd name="T3" fmla="*/ 124 h 124"/>
                <a:gd name="T4" fmla="*/ 12 w 72"/>
                <a:gd name="T5" fmla="*/ 113 h 124"/>
                <a:gd name="T6" fmla="*/ 0 w 72"/>
                <a:gd name="T7" fmla="*/ 72 h 124"/>
                <a:gd name="T8" fmla="*/ 0 w 72"/>
                <a:gd name="T9" fmla="*/ 32 h 124"/>
                <a:gd name="T10" fmla="*/ 12 w 72"/>
                <a:gd name="T11" fmla="*/ 20 h 124"/>
                <a:gd name="T12" fmla="*/ 16 w 72"/>
                <a:gd name="T13" fmla="*/ 21 h 124"/>
                <a:gd name="T14" fmla="*/ 16 w 72"/>
                <a:gd name="T15" fmla="*/ 20 h 124"/>
                <a:gd name="T16" fmla="*/ 28 w 72"/>
                <a:gd name="T17" fmla="*/ 8 h 124"/>
                <a:gd name="T18" fmla="*/ 32 w 72"/>
                <a:gd name="T19" fmla="*/ 9 h 124"/>
                <a:gd name="T20" fmla="*/ 44 w 72"/>
                <a:gd name="T21" fmla="*/ 0 h 124"/>
                <a:gd name="T22" fmla="*/ 56 w 72"/>
                <a:gd name="T23" fmla="*/ 9 h 124"/>
                <a:gd name="T24" fmla="*/ 60 w 72"/>
                <a:gd name="T25" fmla="*/ 8 h 124"/>
                <a:gd name="T26" fmla="*/ 72 w 72"/>
                <a:gd name="T27" fmla="*/ 20 h 124"/>
                <a:gd name="T28" fmla="*/ 72 w 72"/>
                <a:gd name="T29" fmla="*/ 64 h 124"/>
                <a:gd name="T30" fmla="*/ 64 w 72"/>
                <a:gd name="T31" fmla="*/ 64 h 124"/>
                <a:gd name="T32" fmla="*/ 64 w 72"/>
                <a:gd name="T33" fmla="*/ 20 h 124"/>
                <a:gd name="T34" fmla="*/ 60 w 72"/>
                <a:gd name="T35" fmla="*/ 16 h 124"/>
                <a:gd name="T36" fmla="*/ 56 w 72"/>
                <a:gd name="T37" fmla="*/ 20 h 124"/>
                <a:gd name="T38" fmla="*/ 48 w 72"/>
                <a:gd name="T39" fmla="*/ 20 h 124"/>
                <a:gd name="T40" fmla="*/ 48 w 72"/>
                <a:gd name="T41" fmla="*/ 12 h 124"/>
                <a:gd name="T42" fmla="*/ 44 w 72"/>
                <a:gd name="T43" fmla="*/ 8 h 124"/>
                <a:gd name="T44" fmla="*/ 40 w 72"/>
                <a:gd name="T45" fmla="*/ 12 h 124"/>
                <a:gd name="T46" fmla="*/ 40 w 72"/>
                <a:gd name="T47" fmla="*/ 20 h 124"/>
                <a:gd name="T48" fmla="*/ 32 w 72"/>
                <a:gd name="T49" fmla="*/ 20 h 124"/>
                <a:gd name="T50" fmla="*/ 28 w 72"/>
                <a:gd name="T51" fmla="*/ 16 h 124"/>
                <a:gd name="T52" fmla="*/ 24 w 72"/>
                <a:gd name="T53" fmla="*/ 20 h 124"/>
                <a:gd name="T54" fmla="*/ 24 w 72"/>
                <a:gd name="T55" fmla="*/ 32 h 124"/>
                <a:gd name="T56" fmla="*/ 16 w 72"/>
                <a:gd name="T57" fmla="*/ 32 h 124"/>
                <a:gd name="T58" fmla="*/ 12 w 72"/>
                <a:gd name="T59" fmla="*/ 28 h 124"/>
                <a:gd name="T60" fmla="*/ 8 w 72"/>
                <a:gd name="T61" fmla="*/ 32 h 124"/>
                <a:gd name="T62" fmla="*/ 8 w 72"/>
                <a:gd name="T63" fmla="*/ 72 h 124"/>
                <a:gd name="T64" fmla="*/ 20 w 72"/>
                <a:gd name="T65" fmla="*/ 112 h 124"/>
                <a:gd name="T66" fmla="*/ 20 w 72"/>
                <a:gd name="T6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124">
                  <a:moveTo>
                    <a:pt x="20" y="124"/>
                  </a:moveTo>
                  <a:cubicBezTo>
                    <a:pt x="12" y="124"/>
                    <a:pt x="12" y="124"/>
                    <a:pt x="12" y="124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6"/>
                    <a:pt x="5" y="20"/>
                    <a:pt x="12" y="20"/>
                  </a:cubicBezTo>
                  <a:cubicBezTo>
                    <a:pt x="13" y="20"/>
                    <a:pt x="15" y="20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21" y="8"/>
                    <a:pt x="28" y="8"/>
                  </a:cubicBezTo>
                  <a:cubicBezTo>
                    <a:pt x="29" y="8"/>
                    <a:pt x="31" y="8"/>
                    <a:pt x="32" y="9"/>
                  </a:cubicBezTo>
                  <a:cubicBezTo>
                    <a:pt x="34" y="4"/>
                    <a:pt x="38" y="0"/>
                    <a:pt x="44" y="0"/>
                  </a:cubicBezTo>
                  <a:cubicBezTo>
                    <a:pt x="49" y="0"/>
                    <a:pt x="54" y="4"/>
                    <a:pt x="56" y="9"/>
                  </a:cubicBezTo>
                  <a:cubicBezTo>
                    <a:pt x="57" y="8"/>
                    <a:pt x="58" y="8"/>
                    <a:pt x="60" y="8"/>
                  </a:cubicBezTo>
                  <a:cubicBezTo>
                    <a:pt x="67" y="8"/>
                    <a:pt x="72" y="14"/>
                    <a:pt x="72" y="20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8"/>
                    <a:pt x="62" y="16"/>
                    <a:pt x="60" y="16"/>
                  </a:cubicBezTo>
                  <a:cubicBezTo>
                    <a:pt x="58" y="16"/>
                    <a:pt x="56" y="18"/>
                    <a:pt x="56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46" y="8"/>
                    <a:pt x="44" y="8"/>
                  </a:cubicBezTo>
                  <a:cubicBezTo>
                    <a:pt x="42" y="8"/>
                    <a:pt x="40" y="10"/>
                    <a:pt x="40" y="12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8"/>
                    <a:pt x="30" y="16"/>
                    <a:pt x="28" y="16"/>
                  </a:cubicBezTo>
                  <a:cubicBezTo>
                    <a:pt x="26" y="16"/>
                    <a:pt x="24" y="18"/>
                    <a:pt x="24" y="2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0"/>
                    <a:pt x="14" y="28"/>
                    <a:pt x="12" y="28"/>
                  </a:cubicBezTo>
                  <a:cubicBezTo>
                    <a:pt x="10" y="28"/>
                    <a:pt x="8" y="30"/>
                    <a:pt x="8" y="3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20" y="112"/>
                    <a:pt x="20" y="112"/>
                    <a:pt x="20" y="112"/>
                  </a:cubicBezTo>
                  <a:lnTo>
                    <a:pt x="20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60" name="Rectangle 675">
              <a:extLst>
                <a:ext uri="{FF2B5EF4-FFF2-40B4-BE49-F238E27FC236}">
                  <a16:creationId xmlns:a16="http://schemas.microsoft.com/office/drawing/2014/main" id="{2029DD3E-68E4-DD4C-BC78-888E58971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3625" y="5313363"/>
              <a:ext cx="25400" cy="103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61" name="Rectangle 676">
              <a:extLst>
                <a:ext uri="{FF2B5EF4-FFF2-40B4-BE49-F238E27FC236}">
                  <a16:creationId xmlns:a16="http://schemas.microsoft.com/office/drawing/2014/main" id="{DBE4B8BA-DF6C-304F-BA5D-E43A76FD3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2825" y="5313363"/>
              <a:ext cx="25400" cy="103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62" name="Rectangle 677">
              <a:extLst>
                <a:ext uri="{FF2B5EF4-FFF2-40B4-BE49-F238E27FC236}">
                  <a16:creationId xmlns:a16="http://schemas.microsoft.com/office/drawing/2014/main" id="{2ACA22CA-D8BD-2640-88EF-5CA8D155B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0438" y="5351463"/>
              <a:ext cx="26987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  <p:sp>
          <p:nvSpPr>
            <p:cNvPr id="63" name="Freeform 678">
              <a:extLst>
                <a:ext uri="{FF2B5EF4-FFF2-40B4-BE49-F238E27FC236}">
                  <a16:creationId xmlns:a16="http://schemas.microsoft.com/office/drawing/2014/main" id="{E1944AAA-0E83-5C41-9430-EDB1F03F6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3313" y="5351463"/>
              <a:ext cx="88900" cy="296862"/>
            </a:xfrm>
            <a:custGeom>
              <a:avLst/>
              <a:gdLst>
                <a:gd name="T0" fmla="*/ 8 w 28"/>
                <a:gd name="T1" fmla="*/ 92 h 92"/>
                <a:gd name="T2" fmla="*/ 0 w 28"/>
                <a:gd name="T3" fmla="*/ 92 h 92"/>
                <a:gd name="T4" fmla="*/ 0 w 28"/>
                <a:gd name="T5" fmla="*/ 71 h 92"/>
                <a:gd name="T6" fmla="*/ 13 w 28"/>
                <a:gd name="T7" fmla="*/ 54 h 92"/>
                <a:gd name="T8" fmla="*/ 20 w 28"/>
                <a:gd name="T9" fmla="*/ 39 h 92"/>
                <a:gd name="T10" fmla="*/ 20 w 28"/>
                <a:gd name="T11" fmla="*/ 12 h 92"/>
                <a:gd name="T12" fmla="*/ 16 w 28"/>
                <a:gd name="T13" fmla="*/ 8 h 92"/>
                <a:gd name="T14" fmla="*/ 8 w 28"/>
                <a:gd name="T15" fmla="*/ 8 h 92"/>
                <a:gd name="T16" fmla="*/ 8 w 28"/>
                <a:gd name="T17" fmla="*/ 0 h 92"/>
                <a:gd name="T18" fmla="*/ 16 w 28"/>
                <a:gd name="T19" fmla="*/ 0 h 92"/>
                <a:gd name="T20" fmla="*/ 28 w 28"/>
                <a:gd name="T21" fmla="*/ 12 h 92"/>
                <a:gd name="T22" fmla="*/ 28 w 28"/>
                <a:gd name="T23" fmla="*/ 41 h 92"/>
                <a:gd name="T24" fmla="*/ 19 w 28"/>
                <a:gd name="T25" fmla="*/ 59 h 92"/>
                <a:gd name="T26" fmla="*/ 8 w 28"/>
                <a:gd name="T27" fmla="*/ 73 h 92"/>
                <a:gd name="T28" fmla="*/ 8 w 28"/>
                <a:gd name="T2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92">
                  <a:moveTo>
                    <a:pt x="8" y="92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18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3" y="0"/>
                    <a:pt x="28" y="6"/>
                    <a:pt x="28" y="1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8" y="73"/>
                    <a:pt x="8" y="73"/>
                    <a:pt x="8" y="73"/>
                  </a:cubicBezTo>
                  <a:lnTo>
                    <a:pt x="8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T Positive" panose="020B0604020202020204" charset="0"/>
              </a:endParaRPr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36A5F532-D0A1-454B-B914-B6C600FE54A2}"/>
              </a:ext>
            </a:extLst>
          </p:cNvPr>
          <p:cNvSpPr/>
          <p:nvPr/>
        </p:nvSpPr>
        <p:spPr>
          <a:xfrm>
            <a:off x="5309746" y="5995853"/>
            <a:ext cx="1452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TT Positive" panose="020B0604020202020204" charset="0"/>
                <a:cs typeface="Arial" panose="020B0604020202020204" pitchFamily="34" charset="0"/>
              </a:rPr>
              <a:t>УПРАВЛЕНИЕ АКТИВАМИ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B90FA40-D61F-BC4A-BCF0-697090B38D74}"/>
              </a:ext>
            </a:extLst>
          </p:cNvPr>
          <p:cNvSpPr txBox="1"/>
          <p:nvPr/>
        </p:nvSpPr>
        <p:spPr>
          <a:xfrm>
            <a:off x="921979" y="5240711"/>
            <a:ext cx="334566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T Positive" panose="020B0604020202020204" charset="0"/>
              </a:rPr>
              <a:t>Постоянная инвентаризация активов и их классификация </a:t>
            </a:r>
            <a:r>
              <a:rPr lang="ru-RU" sz="1200" dirty="0">
                <a:latin typeface="TT Positive" panose="020B0604020202020204" charset="0"/>
              </a:rPr>
              <a:t>с учетом недопустимых для бизнеса событий и реальных способов развития кибератаки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11E2F1D-6F09-6D48-A7C5-414D430DBEC7}"/>
              </a:ext>
            </a:extLst>
          </p:cNvPr>
          <p:cNvSpPr txBox="1"/>
          <p:nvPr/>
        </p:nvSpPr>
        <p:spPr>
          <a:xfrm>
            <a:off x="7832078" y="5240711"/>
            <a:ext cx="362833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T Positive" panose="020B0604020202020204" charset="0"/>
              </a:rPr>
              <a:t>Система кибербезопасности должна </a:t>
            </a:r>
            <a:r>
              <a:rPr lang="ru-RU" sz="1200" dirty="0">
                <a:solidFill>
                  <a:srgbClr val="FF0000"/>
                </a:solidFill>
                <a:latin typeface="TT Positive" panose="020B0604020202020204" charset="0"/>
              </a:rPr>
              <a:t>иметь актуальную  информацию об энергообъекте</a:t>
            </a:r>
            <a:r>
              <a:rPr lang="ru-RU" sz="1200" dirty="0">
                <a:latin typeface="TT Positive" panose="020B0604020202020204" charset="0"/>
              </a:rPr>
              <a:t>, представленную в едином формате с системами технологического управления и защит. </a:t>
            </a: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356BDF76-5849-0349-890B-94B064871C15}"/>
              </a:ext>
            </a:extLst>
          </p:cNvPr>
          <p:cNvGrpSpPr/>
          <p:nvPr/>
        </p:nvGrpSpPr>
        <p:grpSpPr>
          <a:xfrm>
            <a:off x="4951189" y="5362262"/>
            <a:ext cx="2206634" cy="316973"/>
            <a:chOff x="4610226" y="2196125"/>
            <a:chExt cx="2206634" cy="316973"/>
          </a:xfrm>
        </p:grpSpPr>
        <p:sp>
          <p:nvSpPr>
            <p:cNvPr id="68" name="Полилиния 24">
              <a:extLst>
                <a:ext uri="{FF2B5EF4-FFF2-40B4-BE49-F238E27FC236}">
                  <a16:creationId xmlns:a16="http://schemas.microsoft.com/office/drawing/2014/main" id="{3CD661C3-4BE8-074A-B252-FF9E84ECE156}"/>
                </a:ext>
              </a:extLst>
            </p:cNvPr>
            <p:cNvSpPr/>
            <p:nvPr/>
          </p:nvSpPr>
          <p:spPr>
            <a:xfrm rot="16200000">
              <a:off x="6579130" y="2275369"/>
              <a:ext cx="316973" cy="158486"/>
            </a:xfrm>
            <a:custGeom>
              <a:avLst/>
              <a:gdLst>
                <a:gd name="connsiteX0" fmla="*/ 0 w 95250"/>
                <a:gd name="connsiteY0" fmla="*/ 0 h 47625"/>
                <a:gd name="connsiteX1" fmla="*/ 47625 w 95250"/>
                <a:gd name="connsiteY1" fmla="*/ 47625 h 47625"/>
                <a:gd name="connsiteX2" fmla="*/ 95250 w 9525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0" y="0"/>
                  </a:moveTo>
                  <a:lnTo>
                    <a:pt x="47625" y="47625"/>
                  </a:lnTo>
                  <a:lnTo>
                    <a:pt x="95250" y="0"/>
                  </a:lnTo>
                </a:path>
              </a:pathLst>
            </a:custGeom>
            <a:noFill/>
            <a:ln w="28575" cap="rnd">
              <a:solidFill>
                <a:srgbClr val="B2B6BF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000" dirty="0">
                <a:latin typeface="TT Positive" panose="020B0604020202020204" charset="0"/>
              </a:endParaRPr>
            </a:p>
          </p:txBody>
        </p:sp>
        <p:sp>
          <p:nvSpPr>
            <p:cNvPr id="69" name="Полилиния 24">
              <a:extLst>
                <a:ext uri="{FF2B5EF4-FFF2-40B4-BE49-F238E27FC236}">
                  <a16:creationId xmlns:a16="http://schemas.microsoft.com/office/drawing/2014/main" id="{4F7D8A51-B3D5-9443-B8AF-7753EB10F796}"/>
                </a:ext>
              </a:extLst>
            </p:cNvPr>
            <p:cNvSpPr/>
            <p:nvPr/>
          </p:nvSpPr>
          <p:spPr>
            <a:xfrm rot="5400000">
              <a:off x="4530982" y="2275369"/>
              <a:ext cx="316973" cy="158486"/>
            </a:xfrm>
            <a:custGeom>
              <a:avLst/>
              <a:gdLst>
                <a:gd name="connsiteX0" fmla="*/ 0 w 95250"/>
                <a:gd name="connsiteY0" fmla="*/ 0 h 47625"/>
                <a:gd name="connsiteX1" fmla="*/ 47625 w 95250"/>
                <a:gd name="connsiteY1" fmla="*/ 47625 h 47625"/>
                <a:gd name="connsiteX2" fmla="*/ 95250 w 9525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0" y="0"/>
                  </a:moveTo>
                  <a:lnTo>
                    <a:pt x="47625" y="47625"/>
                  </a:lnTo>
                  <a:lnTo>
                    <a:pt x="95250" y="0"/>
                  </a:lnTo>
                </a:path>
              </a:pathLst>
            </a:custGeom>
            <a:noFill/>
            <a:ln w="28575" cap="rnd">
              <a:solidFill>
                <a:srgbClr val="B2B6BF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000" dirty="0">
                <a:latin typeface="TT Positive" panose="020B0604020202020204" charset="0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CD0E365-B515-ED43-9E7F-03B460E2F724}"/>
              </a:ext>
            </a:extLst>
          </p:cNvPr>
          <p:cNvGrpSpPr/>
          <p:nvPr/>
        </p:nvGrpSpPr>
        <p:grpSpPr>
          <a:xfrm>
            <a:off x="5688730" y="5165509"/>
            <a:ext cx="740508" cy="739082"/>
            <a:chOff x="300038" y="1795463"/>
            <a:chExt cx="823912" cy="822325"/>
          </a:xfrm>
          <a:solidFill>
            <a:srgbClr val="828282"/>
          </a:solidFill>
        </p:grpSpPr>
        <p:sp>
          <p:nvSpPr>
            <p:cNvPr id="71" name="Rectangle 5">
              <a:extLst>
                <a:ext uri="{FF2B5EF4-FFF2-40B4-BE49-F238E27FC236}">
                  <a16:creationId xmlns:a16="http://schemas.microsoft.com/office/drawing/2014/main" id="{872F98F7-E80E-024B-B66B-0E9F2AC05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2347913"/>
              <a:ext cx="26987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72" name="Rectangle 6">
              <a:extLst>
                <a:ext uri="{FF2B5EF4-FFF2-40B4-BE49-F238E27FC236}">
                  <a16:creationId xmlns:a16="http://schemas.microsoft.com/office/drawing/2014/main" id="{985C1A10-472B-0941-B083-8B3396ECF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5" y="2514601"/>
              <a:ext cx="254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73" name="Rectangle 7">
              <a:extLst>
                <a:ext uri="{FF2B5EF4-FFF2-40B4-BE49-F238E27FC236}">
                  <a16:creationId xmlns:a16="http://schemas.microsoft.com/office/drawing/2014/main" id="{3C1E0CC4-1EC6-8D43-83FA-67246BFC0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25" y="2514601"/>
              <a:ext cx="254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74" name="Rectangle 8">
              <a:extLst>
                <a:ext uri="{FF2B5EF4-FFF2-40B4-BE49-F238E27FC236}">
                  <a16:creationId xmlns:a16="http://schemas.microsoft.com/office/drawing/2014/main" id="{4CD93C32-012E-5141-AA76-AD6A6FA38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25" y="2514601"/>
              <a:ext cx="26987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75" name="Rectangle 9">
              <a:extLst>
                <a:ext uri="{FF2B5EF4-FFF2-40B4-BE49-F238E27FC236}">
                  <a16:creationId xmlns:a16="http://schemas.microsoft.com/office/drawing/2014/main" id="{1EA87B06-7607-BD44-8AC2-523A31DF9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" y="2514601"/>
              <a:ext cx="254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76" name="Rectangle 10">
              <a:extLst>
                <a:ext uri="{FF2B5EF4-FFF2-40B4-BE49-F238E27FC236}">
                  <a16:creationId xmlns:a16="http://schemas.microsoft.com/office/drawing/2014/main" id="{E9B90FDF-9BC9-2B49-91CC-C85E1A2F5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2514601"/>
              <a:ext cx="26987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77" name="Rectangle 11">
              <a:extLst>
                <a:ext uri="{FF2B5EF4-FFF2-40B4-BE49-F238E27FC236}">
                  <a16:creationId xmlns:a16="http://schemas.microsoft.com/office/drawing/2014/main" id="{EE18A1A9-7F8A-BE46-B2C0-845062B18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8" y="2514601"/>
              <a:ext cx="254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78" name="Rectangle 12">
              <a:extLst>
                <a:ext uri="{FF2B5EF4-FFF2-40B4-BE49-F238E27FC236}">
                  <a16:creationId xmlns:a16="http://schemas.microsoft.com/office/drawing/2014/main" id="{92BF4F0F-8FF3-E745-8D5C-38CFCD9D3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" y="2514601"/>
              <a:ext cx="26987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79" name="Rectangle 13">
              <a:extLst>
                <a:ext uri="{FF2B5EF4-FFF2-40B4-BE49-F238E27FC236}">
                  <a16:creationId xmlns:a16="http://schemas.microsoft.com/office/drawing/2014/main" id="{44535046-D06F-AE44-88D4-FD91B6DB6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2514601"/>
              <a:ext cx="254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80" name="Rectangle 14">
              <a:extLst>
                <a:ext uri="{FF2B5EF4-FFF2-40B4-BE49-F238E27FC236}">
                  <a16:creationId xmlns:a16="http://schemas.microsoft.com/office/drawing/2014/main" id="{9F53421F-4EF3-2C4D-9EE2-4F48C8B74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63" y="2514601"/>
              <a:ext cx="26987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E51DB343-3B8C-DD44-8BC8-16D158355A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825" y="1795463"/>
              <a:ext cx="668337" cy="488950"/>
            </a:xfrm>
            <a:custGeom>
              <a:avLst/>
              <a:gdLst>
                <a:gd name="T0" fmla="*/ 208 w 208"/>
                <a:gd name="T1" fmla="*/ 152 h 152"/>
                <a:gd name="T2" fmla="*/ 16 w 208"/>
                <a:gd name="T3" fmla="*/ 152 h 152"/>
                <a:gd name="T4" fmla="*/ 0 w 208"/>
                <a:gd name="T5" fmla="*/ 136 h 152"/>
                <a:gd name="T6" fmla="*/ 0 w 208"/>
                <a:gd name="T7" fmla="*/ 0 h 152"/>
                <a:gd name="T8" fmla="*/ 66 w 208"/>
                <a:gd name="T9" fmla="*/ 0 h 152"/>
                <a:gd name="T10" fmla="*/ 78 w 208"/>
                <a:gd name="T11" fmla="*/ 12 h 152"/>
                <a:gd name="T12" fmla="*/ 192 w 208"/>
                <a:gd name="T13" fmla="*/ 12 h 152"/>
                <a:gd name="T14" fmla="*/ 192 w 208"/>
                <a:gd name="T15" fmla="*/ 28 h 152"/>
                <a:gd name="T16" fmla="*/ 208 w 208"/>
                <a:gd name="T17" fmla="*/ 28 h 152"/>
                <a:gd name="T18" fmla="*/ 208 w 208"/>
                <a:gd name="T19" fmla="*/ 152 h 152"/>
                <a:gd name="T20" fmla="*/ 30 w 208"/>
                <a:gd name="T21" fmla="*/ 144 h 152"/>
                <a:gd name="T22" fmla="*/ 200 w 208"/>
                <a:gd name="T23" fmla="*/ 144 h 152"/>
                <a:gd name="T24" fmla="*/ 200 w 208"/>
                <a:gd name="T25" fmla="*/ 36 h 152"/>
                <a:gd name="T26" fmla="*/ 32 w 208"/>
                <a:gd name="T27" fmla="*/ 36 h 152"/>
                <a:gd name="T28" fmla="*/ 32 w 208"/>
                <a:gd name="T29" fmla="*/ 136 h 152"/>
                <a:gd name="T30" fmla="*/ 30 w 208"/>
                <a:gd name="T31" fmla="*/ 144 h 152"/>
                <a:gd name="T32" fmla="*/ 8 w 208"/>
                <a:gd name="T33" fmla="*/ 8 h 152"/>
                <a:gd name="T34" fmla="*/ 8 w 208"/>
                <a:gd name="T35" fmla="*/ 136 h 152"/>
                <a:gd name="T36" fmla="*/ 16 w 208"/>
                <a:gd name="T37" fmla="*/ 144 h 152"/>
                <a:gd name="T38" fmla="*/ 24 w 208"/>
                <a:gd name="T39" fmla="*/ 136 h 152"/>
                <a:gd name="T40" fmla="*/ 24 w 208"/>
                <a:gd name="T41" fmla="*/ 28 h 152"/>
                <a:gd name="T42" fmla="*/ 184 w 208"/>
                <a:gd name="T43" fmla="*/ 28 h 152"/>
                <a:gd name="T44" fmla="*/ 184 w 208"/>
                <a:gd name="T45" fmla="*/ 20 h 152"/>
                <a:gd name="T46" fmla="*/ 74 w 208"/>
                <a:gd name="T47" fmla="*/ 20 h 152"/>
                <a:gd name="T48" fmla="*/ 62 w 208"/>
                <a:gd name="T49" fmla="*/ 8 h 152"/>
                <a:gd name="T50" fmla="*/ 8 w 208"/>
                <a:gd name="T51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152">
                  <a:moveTo>
                    <a:pt x="208" y="152"/>
                  </a:moveTo>
                  <a:cubicBezTo>
                    <a:pt x="16" y="152"/>
                    <a:pt x="1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208" y="28"/>
                    <a:pt x="208" y="28"/>
                    <a:pt x="208" y="28"/>
                  </a:cubicBezTo>
                  <a:lnTo>
                    <a:pt x="208" y="152"/>
                  </a:lnTo>
                  <a:close/>
                  <a:moveTo>
                    <a:pt x="30" y="144"/>
                  </a:moveTo>
                  <a:cubicBezTo>
                    <a:pt x="200" y="144"/>
                    <a:pt x="200" y="144"/>
                    <a:pt x="200" y="144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9"/>
                    <a:pt x="31" y="142"/>
                    <a:pt x="30" y="144"/>
                  </a:cubicBezTo>
                  <a:close/>
                  <a:moveTo>
                    <a:pt x="8" y="8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140"/>
                    <a:pt x="12" y="144"/>
                    <a:pt x="16" y="144"/>
                  </a:cubicBezTo>
                  <a:cubicBezTo>
                    <a:pt x="20" y="144"/>
                    <a:pt x="24" y="140"/>
                    <a:pt x="24" y="13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184" y="20"/>
                    <a:pt x="184" y="20"/>
                    <a:pt x="18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62" y="8"/>
                    <a:pt x="62" y="8"/>
                    <a:pt x="62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9944EB9E-05B7-9A45-A15A-FBE1F6F89A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38" y="2411413"/>
              <a:ext cx="257175" cy="206375"/>
            </a:xfrm>
            <a:custGeom>
              <a:avLst/>
              <a:gdLst>
                <a:gd name="T0" fmla="*/ 76 w 80"/>
                <a:gd name="T1" fmla="*/ 64 h 64"/>
                <a:gd name="T2" fmla="*/ 4 w 80"/>
                <a:gd name="T3" fmla="*/ 64 h 64"/>
                <a:gd name="T4" fmla="*/ 0 w 80"/>
                <a:gd name="T5" fmla="*/ 60 h 64"/>
                <a:gd name="T6" fmla="*/ 0 w 80"/>
                <a:gd name="T7" fmla="*/ 4 h 64"/>
                <a:gd name="T8" fmla="*/ 4 w 80"/>
                <a:gd name="T9" fmla="*/ 0 h 64"/>
                <a:gd name="T10" fmla="*/ 24 w 80"/>
                <a:gd name="T11" fmla="*/ 0 h 64"/>
                <a:gd name="T12" fmla="*/ 27 w 80"/>
                <a:gd name="T13" fmla="*/ 1 h 64"/>
                <a:gd name="T14" fmla="*/ 34 w 80"/>
                <a:gd name="T15" fmla="*/ 8 h 64"/>
                <a:gd name="T16" fmla="*/ 76 w 80"/>
                <a:gd name="T17" fmla="*/ 8 h 64"/>
                <a:gd name="T18" fmla="*/ 80 w 80"/>
                <a:gd name="T19" fmla="*/ 12 h 64"/>
                <a:gd name="T20" fmla="*/ 80 w 80"/>
                <a:gd name="T21" fmla="*/ 60 h 64"/>
                <a:gd name="T22" fmla="*/ 76 w 80"/>
                <a:gd name="T23" fmla="*/ 64 h 64"/>
                <a:gd name="T24" fmla="*/ 8 w 80"/>
                <a:gd name="T25" fmla="*/ 56 h 64"/>
                <a:gd name="T26" fmla="*/ 72 w 80"/>
                <a:gd name="T27" fmla="*/ 56 h 64"/>
                <a:gd name="T28" fmla="*/ 72 w 80"/>
                <a:gd name="T29" fmla="*/ 16 h 64"/>
                <a:gd name="T30" fmla="*/ 32 w 80"/>
                <a:gd name="T31" fmla="*/ 16 h 64"/>
                <a:gd name="T32" fmla="*/ 29 w 80"/>
                <a:gd name="T33" fmla="*/ 15 h 64"/>
                <a:gd name="T34" fmla="*/ 22 w 80"/>
                <a:gd name="T35" fmla="*/ 8 h 64"/>
                <a:gd name="T36" fmla="*/ 8 w 80"/>
                <a:gd name="T37" fmla="*/ 8 h 64"/>
                <a:gd name="T38" fmla="*/ 8 w 80"/>
                <a:gd name="T3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64">
                  <a:moveTo>
                    <a:pt x="76" y="64"/>
                  </a:move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2"/>
                    <a:pt x="78" y="64"/>
                    <a:pt x="76" y="64"/>
                  </a:cubicBezTo>
                  <a:close/>
                  <a:moveTo>
                    <a:pt x="8" y="56"/>
                  </a:moveTo>
                  <a:cubicBezTo>
                    <a:pt x="72" y="56"/>
                    <a:pt x="72" y="56"/>
                    <a:pt x="72" y="5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0" y="15"/>
                    <a:pt x="29" y="1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5B0E17F8-3BC4-BC4F-B417-2F65C2694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613" y="2411413"/>
              <a:ext cx="258762" cy="206375"/>
            </a:xfrm>
            <a:custGeom>
              <a:avLst/>
              <a:gdLst>
                <a:gd name="T0" fmla="*/ 76 w 80"/>
                <a:gd name="T1" fmla="*/ 64 h 64"/>
                <a:gd name="T2" fmla="*/ 4 w 80"/>
                <a:gd name="T3" fmla="*/ 64 h 64"/>
                <a:gd name="T4" fmla="*/ 0 w 80"/>
                <a:gd name="T5" fmla="*/ 60 h 64"/>
                <a:gd name="T6" fmla="*/ 0 w 80"/>
                <a:gd name="T7" fmla="*/ 4 h 64"/>
                <a:gd name="T8" fmla="*/ 4 w 80"/>
                <a:gd name="T9" fmla="*/ 0 h 64"/>
                <a:gd name="T10" fmla="*/ 24 w 80"/>
                <a:gd name="T11" fmla="*/ 0 h 64"/>
                <a:gd name="T12" fmla="*/ 27 w 80"/>
                <a:gd name="T13" fmla="*/ 1 h 64"/>
                <a:gd name="T14" fmla="*/ 34 w 80"/>
                <a:gd name="T15" fmla="*/ 8 h 64"/>
                <a:gd name="T16" fmla="*/ 76 w 80"/>
                <a:gd name="T17" fmla="*/ 8 h 64"/>
                <a:gd name="T18" fmla="*/ 80 w 80"/>
                <a:gd name="T19" fmla="*/ 12 h 64"/>
                <a:gd name="T20" fmla="*/ 80 w 80"/>
                <a:gd name="T21" fmla="*/ 60 h 64"/>
                <a:gd name="T22" fmla="*/ 76 w 80"/>
                <a:gd name="T23" fmla="*/ 64 h 64"/>
                <a:gd name="T24" fmla="*/ 8 w 80"/>
                <a:gd name="T25" fmla="*/ 56 h 64"/>
                <a:gd name="T26" fmla="*/ 72 w 80"/>
                <a:gd name="T27" fmla="*/ 56 h 64"/>
                <a:gd name="T28" fmla="*/ 72 w 80"/>
                <a:gd name="T29" fmla="*/ 16 h 64"/>
                <a:gd name="T30" fmla="*/ 32 w 80"/>
                <a:gd name="T31" fmla="*/ 16 h 64"/>
                <a:gd name="T32" fmla="*/ 29 w 80"/>
                <a:gd name="T33" fmla="*/ 15 h 64"/>
                <a:gd name="T34" fmla="*/ 22 w 80"/>
                <a:gd name="T35" fmla="*/ 8 h 64"/>
                <a:gd name="T36" fmla="*/ 8 w 80"/>
                <a:gd name="T37" fmla="*/ 8 h 64"/>
                <a:gd name="T38" fmla="*/ 8 w 80"/>
                <a:gd name="T3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64">
                  <a:moveTo>
                    <a:pt x="76" y="64"/>
                  </a:move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2"/>
                    <a:pt x="78" y="64"/>
                    <a:pt x="76" y="64"/>
                  </a:cubicBezTo>
                  <a:close/>
                  <a:moveTo>
                    <a:pt x="8" y="56"/>
                  </a:moveTo>
                  <a:cubicBezTo>
                    <a:pt x="72" y="56"/>
                    <a:pt x="72" y="56"/>
                    <a:pt x="72" y="5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0" y="15"/>
                    <a:pt x="29" y="1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A01F42EA-25E2-E042-8491-B093CF6D3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2411413"/>
              <a:ext cx="257175" cy="206375"/>
            </a:xfrm>
            <a:custGeom>
              <a:avLst/>
              <a:gdLst>
                <a:gd name="T0" fmla="*/ 76 w 80"/>
                <a:gd name="T1" fmla="*/ 64 h 64"/>
                <a:gd name="T2" fmla="*/ 4 w 80"/>
                <a:gd name="T3" fmla="*/ 64 h 64"/>
                <a:gd name="T4" fmla="*/ 0 w 80"/>
                <a:gd name="T5" fmla="*/ 60 h 64"/>
                <a:gd name="T6" fmla="*/ 0 w 80"/>
                <a:gd name="T7" fmla="*/ 4 h 64"/>
                <a:gd name="T8" fmla="*/ 4 w 80"/>
                <a:gd name="T9" fmla="*/ 0 h 64"/>
                <a:gd name="T10" fmla="*/ 24 w 80"/>
                <a:gd name="T11" fmla="*/ 0 h 64"/>
                <a:gd name="T12" fmla="*/ 27 w 80"/>
                <a:gd name="T13" fmla="*/ 1 h 64"/>
                <a:gd name="T14" fmla="*/ 34 w 80"/>
                <a:gd name="T15" fmla="*/ 8 h 64"/>
                <a:gd name="T16" fmla="*/ 76 w 80"/>
                <a:gd name="T17" fmla="*/ 8 h 64"/>
                <a:gd name="T18" fmla="*/ 80 w 80"/>
                <a:gd name="T19" fmla="*/ 12 h 64"/>
                <a:gd name="T20" fmla="*/ 80 w 80"/>
                <a:gd name="T21" fmla="*/ 60 h 64"/>
                <a:gd name="T22" fmla="*/ 76 w 80"/>
                <a:gd name="T23" fmla="*/ 64 h 64"/>
                <a:gd name="T24" fmla="*/ 8 w 80"/>
                <a:gd name="T25" fmla="*/ 56 h 64"/>
                <a:gd name="T26" fmla="*/ 72 w 80"/>
                <a:gd name="T27" fmla="*/ 56 h 64"/>
                <a:gd name="T28" fmla="*/ 72 w 80"/>
                <a:gd name="T29" fmla="*/ 16 h 64"/>
                <a:gd name="T30" fmla="*/ 32 w 80"/>
                <a:gd name="T31" fmla="*/ 16 h 64"/>
                <a:gd name="T32" fmla="*/ 29 w 80"/>
                <a:gd name="T33" fmla="*/ 15 h 64"/>
                <a:gd name="T34" fmla="*/ 22 w 80"/>
                <a:gd name="T35" fmla="*/ 8 h 64"/>
                <a:gd name="T36" fmla="*/ 8 w 80"/>
                <a:gd name="T37" fmla="*/ 8 h 64"/>
                <a:gd name="T38" fmla="*/ 8 w 80"/>
                <a:gd name="T3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64">
                  <a:moveTo>
                    <a:pt x="76" y="64"/>
                  </a:move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2"/>
                    <a:pt x="78" y="64"/>
                    <a:pt x="76" y="64"/>
                  </a:cubicBezTo>
                  <a:close/>
                  <a:moveTo>
                    <a:pt x="8" y="56"/>
                  </a:moveTo>
                  <a:cubicBezTo>
                    <a:pt x="72" y="56"/>
                    <a:pt x="72" y="56"/>
                    <a:pt x="72" y="5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0" y="15"/>
                    <a:pt x="29" y="1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C270D677-2FB7-D64F-B784-2DD7DFC01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" y="2335213"/>
              <a:ext cx="592137" cy="76200"/>
            </a:xfrm>
            <a:custGeom>
              <a:avLst/>
              <a:gdLst>
                <a:gd name="T0" fmla="*/ 373 w 373"/>
                <a:gd name="T1" fmla="*/ 48 h 48"/>
                <a:gd name="T2" fmla="*/ 357 w 373"/>
                <a:gd name="T3" fmla="*/ 48 h 48"/>
                <a:gd name="T4" fmla="*/ 357 w 373"/>
                <a:gd name="T5" fmla="*/ 16 h 48"/>
                <a:gd name="T6" fmla="*/ 16 w 373"/>
                <a:gd name="T7" fmla="*/ 16 h 48"/>
                <a:gd name="T8" fmla="*/ 16 w 373"/>
                <a:gd name="T9" fmla="*/ 48 h 48"/>
                <a:gd name="T10" fmla="*/ 0 w 373"/>
                <a:gd name="T11" fmla="*/ 48 h 48"/>
                <a:gd name="T12" fmla="*/ 0 w 373"/>
                <a:gd name="T13" fmla="*/ 0 h 48"/>
                <a:gd name="T14" fmla="*/ 373 w 373"/>
                <a:gd name="T15" fmla="*/ 0 h 48"/>
                <a:gd name="T16" fmla="*/ 373 w 37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48">
                  <a:moveTo>
                    <a:pt x="373" y="48"/>
                  </a:moveTo>
                  <a:lnTo>
                    <a:pt x="357" y="48"/>
                  </a:lnTo>
                  <a:lnTo>
                    <a:pt x="357" y="16"/>
                  </a:lnTo>
                  <a:lnTo>
                    <a:pt x="16" y="16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373" y="0"/>
                  </a:lnTo>
                  <a:lnTo>
                    <a:pt x="373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2F45BB0D-6FD3-8A4C-9C1D-120B6987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" y="2078038"/>
              <a:ext cx="219075" cy="115888"/>
            </a:xfrm>
            <a:custGeom>
              <a:avLst/>
              <a:gdLst>
                <a:gd name="T0" fmla="*/ 32 w 68"/>
                <a:gd name="T1" fmla="*/ 36 h 36"/>
                <a:gd name="T2" fmla="*/ 8 w 68"/>
                <a:gd name="T3" fmla="*/ 27 h 36"/>
                <a:gd name="T4" fmla="*/ 8 w 68"/>
                <a:gd name="T5" fmla="*/ 36 h 36"/>
                <a:gd name="T6" fmla="*/ 0 w 68"/>
                <a:gd name="T7" fmla="*/ 36 h 36"/>
                <a:gd name="T8" fmla="*/ 0 w 68"/>
                <a:gd name="T9" fmla="*/ 16 h 36"/>
                <a:gd name="T10" fmla="*/ 3 w 68"/>
                <a:gd name="T11" fmla="*/ 12 h 36"/>
                <a:gd name="T12" fmla="*/ 7 w 68"/>
                <a:gd name="T13" fmla="*/ 14 h 36"/>
                <a:gd name="T14" fmla="*/ 32 w 68"/>
                <a:gd name="T15" fmla="*/ 28 h 36"/>
                <a:gd name="T16" fmla="*/ 60 w 68"/>
                <a:gd name="T17" fmla="*/ 0 h 36"/>
                <a:gd name="T18" fmla="*/ 68 w 68"/>
                <a:gd name="T19" fmla="*/ 0 h 36"/>
                <a:gd name="T20" fmla="*/ 32 w 68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36">
                  <a:moveTo>
                    <a:pt x="32" y="36"/>
                  </a:moveTo>
                  <a:cubicBezTo>
                    <a:pt x="23" y="36"/>
                    <a:pt x="15" y="33"/>
                    <a:pt x="8" y="2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1" y="13"/>
                    <a:pt x="3" y="12"/>
                  </a:cubicBezTo>
                  <a:cubicBezTo>
                    <a:pt x="5" y="12"/>
                    <a:pt x="7" y="12"/>
                    <a:pt x="7" y="14"/>
                  </a:cubicBezTo>
                  <a:cubicBezTo>
                    <a:pt x="12" y="23"/>
                    <a:pt x="22" y="28"/>
                    <a:pt x="32" y="28"/>
                  </a:cubicBezTo>
                  <a:cubicBezTo>
                    <a:pt x="47" y="28"/>
                    <a:pt x="60" y="15"/>
                    <a:pt x="6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0"/>
                    <a:pt x="52" y="36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B6F072D4-5C85-0E4D-B0AE-300713A78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" y="1962151"/>
              <a:ext cx="219075" cy="115888"/>
            </a:xfrm>
            <a:custGeom>
              <a:avLst/>
              <a:gdLst>
                <a:gd name="T0" fmla="*/ 8 w 68"/>
                <a:gd name="T1" fmla="*/ 36 h 36"/>
                <a:gd name="T2" fmla="*/ 0 w 68"/>
                <a:gd name="T3" fmla="*/ 36 h 36"/>
                <a:gd name="T4" fmla="*/ 36 w 68"/>
                <a:gd name="T5" fmla="*/ 0 h 36"/>
                <a:gd name="T6" fmla="*/ 60 w 68"/>
                <a:gd name="T7" fmla="*/ 9 h 36"/>
                <a:gd name="T8" fmla="*/ 60 w 68"/>
                <a:gd name="T9" fmla="*/ 0 h 36"/>
                <a:gd name="T10" fmla="*/ 68 w 68"/>
                <a:gd name="T11" fmla="*/ 0 h 36"/>
                <a:gd name="T12" fmla="*/ 68 w 68"/>
                <a:gd name="T13" fmla="*/ 20 h 36"/>
                <a:gd name="T14" fmla="*/ 65 w 68"/>
                <a:gd name="T15" fmla="*/ 24 h 36"/>
                <a:gd name="T16" fmla="*/ 61 w 68"/>
                <a:gd name="T17" fmla="*/ 22 h 36"/>
                <a:gd name="T18" fmla="*/ 36 w 68"/>
                <a:gd name="T19" fmla="*/ 8 h 36"/>
                <a:gd name="T20" fmla="*/ 8 w 68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36">
                  <a:moveTo>
                    <a:pt x="8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5" y="0"/>
                    <a:pt x="53" y="3"/>
                    <a:pt x="60" y="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2"/>
                    <a:pt x="67" y="23"/>
                    <a:pt x="65" y="24"/>
                  </a:cubicBezTo>
                  <a:cubicBezTo>
                    <a:pt x="63" y="24"/>
                    <a:pt x="61" y="23"/>
                    <a:pt x="61" y="22"/>
                  </a:cubicBezTo>
                  <a:cubicBezTo>
                    <a:pt x="56" y="13"/>
                    <a:pt x="46" y="8"/>
                    <a:pt x="36" y="8"/>
                  </a:cubicBezTo>
                  <a:cubicBezTo>
                    <a:pt x="21" y="8"/>
                    <a:pt x="8" y="20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88" name="Rectangle 22">
              <a:extLst>
                <a:ext uri="{FF2B5EF4-FFF2-40B4-BE49-F238E27FC236}">
                  <a16:creationId xmlns:a16="http://schemas.microsoft.com/office/drawing/2014/main" id="{E8D30985-E8F9-C041-AB15-6C7FDE237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400" y="2116138"/>
              <a:ext cx="52387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B1866314-D6EA-3641-B559-BBA685F1D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988" y="2014538"/>
              <a:ext cx="52387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90" name="Rectangle 24">
              <a:extLst>
                <a:ext uri="{FF2B5EF4-FFF2-40B4-BE49-F238E27FC236}">
                  <a16:creationId xmlns:a16="http://schemas.microsoft.com/office/drawing/2014/main" id="{AF0EC5E0-CB94-9D4B-9B59-D9CF5C7A1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3" y="2270126"/>
              <a:ext cx="25400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  <p:sp>
          <p:nvSpPr>
            <p:cNvPr id="91" name="Rectangle 25">
              <a:extLst>
                <a:ext uri="{FF2B5EF4-FFF2-40B4-BE49-F238E27FC236}">
                  <a16:creationId xmlns:a16="http://schemas.microsoft.com/office/drawing/2014/main" id="{B4D40511-CCA1-C142-A409-079435551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375" y="2270126"/>
              <a:ext cx="25400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T Positive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41366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Positive Technologies">
      <a:dk1>
        <a:srgbClr val="212121"/>
      </a:dk1>
      <a:lt1>
        <a:sysClr val="window" lastClr="FFFFFF"/>
      </a:lt1>
      <a:dk2>
        <a:srgbClr val="BCCBDD"/>
      </a:dk2>
      <a:lt2>
        <a:srgbClr val="D8E0EB"/>
      </a:lt2>
      <a:accent1>
        <a:srgbClr val="FF0000"/>
      </a:accent1>
      <a:accent2>
        <a:srgbClr val="6EC4EA"/>
      </a:accent2>
      <a:accent3>
        <a:srgbClr val="A67497"/>
      </a:accent3>
      <a:accent4>
        <a:srgbClr val="88D6A3"/>
      </a:accent4>
      <a:accent5>
        <a:srgbClr val="FF8780"/>
      </a:accent5>
      <a:accent6>
        <a:srgbClr val="FF4FA3"/>
      </a:accent6>
      <a:hlink>
        <a:srgbClr val="7A7A7A"/>
      </a:hlink>
      <a:folHlink>
        <a:srgbClr val="FFCCCC"/>
      </a:folHlink>
    </a:clrScheme>
    <a:fontScheme name="Positive Technologies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14865</TotalTime>
  <Words>1035</Words>
  <Application>Microsoft Office PowerPoint</Application>
  <PresentationFormat>Широкоэкранный</PresentationFormat>
  <Paragraphs>119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TT Positive</vt:lpstr>
      <vt:lpstr>Calibri</vt:lpstr>
      <vt:lpstr>Trebuchet MS</vt:lpstr>
      <vt:lpstr>Arial</vt:lpstr>
      <vt:lpstr>TTPositive-DemiBold</vt:lpstr>
      <vt:lpstr>TTPositive-Bold</vt:lpstr>
      <vt:lpstr>Arial Black</vt:lpstr>
      <vt:lpstr>TTPositive-Regular</vt:lpstr>
      <vt:lpstr>Verdana</vt:lpstr>
      <vt:lpstr>PT Sans</vt:lpstr>
      <vt:lpstr>1_Тема Office</vt:lpstr>
      <vt:lpstr>Презентация PowerPoint</vt:lpstr>
      <vt:lpstr>Презентация PowerPoint</vt:lpstr>
      <vt:lpstr>Тренд на результативную кибербезопасность</vt:lpstr>
      <vt:lpstr>Сравнение подходов к обеспечению кибербезопасности</vt:lpstr>
      <vt:lpstr>Что такое недопустимые события</vt:lpstr>
      <vt:lpstr>Недопустимые события  на  энергообъектах</vt:lpstr>
      <vt:lpstr>Недопустимые события  как следствие кибератак </vt:lpstr>
      <vt:lpstr>ИБ в энергетике сегодня  Что с ней не так?</vt:lpstr>
      <vt:lpstr>Условия для достижения результата</vt:lpstr>
      <vt:lpstr>Результативная безопасность  в электроэнергетике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Ponomareva</dc:creator>
  <cp:lastModifiedBy>Dmitry Darensky</cp:lastModifiedBy>
  <cp:revision>74</cp:revision>
  <dcterms:created xsi:type="dcterms:W3CDTF">2021-06-05T14:52:40Z</dcterms:created>
  <dcterms:modified xsi:type="dcterms:W3CDTF">2022-02-10T07:35:16Z</dcterms:modified>
</cp:coreProperties>
</file>